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4B3E7-4C0E-9745-BB9A-2C29E74EDDFE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24ED-EDF7-F948-A29D-05D557F57AD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Mobbing e </a:t>
            </a:r>
            <a:r>
              <a:rPr lang="it-IT" dirty="0" err="1" smtClean="0"/>
              <a:t>burn-out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0090"/>
                </a:solidFill>
              </a:rPr>
              <a:t>Un perché possibile</a:t>
            </a:r>
            <a:endParaRPr lang="it-IT" dirty="0">
              <a:solidFill>
                <a:srgbClr val="00009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sociali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11882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Nel caso del servizio sanitario anche la società o i mass-media contribuiscono a fenomeni come il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burn-out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14794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305862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dirty="0" smtClean="0">
                <a:solidFill>
                  <a:schemeClr val="tx2">
                    <a:lumMod val="50000"/>
                  </a:schemeClr>
                </a:solidFill>
              </a:rPr>
              <a:t>La società ponendo aspettative illimitate sul sistema sanitario, e ritenendo dunque sempre inadeguate le sue </a:t>
            </a:r>
            <a:r>
              <a:rPr lang="it-IT" sz="2200" dirty="0" err="1" smtClean="0">
                <a:solidFill>
                  <a:schemeClr val="tx2">
                    <a:lumMod val="50000"/>
                  </a:schemeClr>
                </a:solidFill>
              </a:rPr>
              <a:t>performances</a:t>
            </a:r>
            <a:endParaRPr lang="it-IT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44902" y="511525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ottotitolo 3"/>
          <p:cNvSpPr>
            <a:spLocks noGrp="1"/>
          </p:cNvSpPr>
          <p:nvPr/>
        </p:nvSpPr>
        <p:spPr>
          <a:xfrm>
            <a:off x="1476979" y="430342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dirty="0" smtClean="0">
                <a:solidFill>
                  <a:schemeClr val="tx2">
                    <a:lumMod val="50000"/>
                  </a:schemeClr>
                </a:solidFill>
              </a:rPr>
              <a:t>I mass </a:t>
            </a:r>
            <a:r>
              <a:rPr lang="it-IT" sz="2200" dirty="0" err="1" smtClean="0">
                <a:solidFill>
                  <a:schemeClr val="tx2">
                    <a:lumMod val="50000"/>
                  </a:schemeClr>
                </a:solidFill>
              </a:rPr>
              <a:t>–media</a:t>
            </a:r>
            <a:r>
              <a:rPr lang="it-IT" sz="2200" dirty="0" smtClean="0">
                <a:solidFill>
                  <a:schemeClr val="tx2">
                    <a:lumMod val="50000"/>
                  </a:schemeClr>
                </a:solidFill>
              </a:rPr>
              <a:t> scambiando ogni errore in ambito sanitario come una prova del fallimento del medesimo  </a:t>
            </a:r>
            <a:endParaRPr lang="it-IT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ottotitolo 3"/>
          <p:cNvSpPr>
            <a:spLocks noGrp="1"/>
          </p:cNvSpPr>
          <p:nvPr/>
        </p:nvSpPr>
        <p:spPr>
          <a:xfrm>
            <a:off x="1465519" y="508395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200" dirty="0" err="1" smtClean="0">
                <a:solidFill>
                  <a:schemeClr val="tx2">
                    <a:lumMod val="50000"/>
                  </a:schemeClr>
                </a:solidFill>
              </a:rPr>
              <a:t>Es</a:t>
            </a:r>
            <a:r>
              <a:rPr lang="it-IT" sz="2200" dirty="0" smtClean="0">
                <a:solidFill>
                  <a:schemeClr val="tx2">
                    <a:lumMod val="50000"/>
                  </a:schemeClr>
                </a:solidFill>
              </a:rPr>
              <a:t>: vedi la ricorrenza di titoli tipo: “ennesimo caso di </a:t>
            </a:r>
            <a:r>
              <a:rPr lang="it-IT" sz="2200" dirty="0" err="1" smtClean="0">
                <a:solidFill>
                  <a:schemeClr val="tx2">
                    <a:lumMod val="50000"/>
                  </a:schemeClr>
                </a:solidFill>
              </a:rPr>
              <a:t>malasanità…</a:t>
            </a:r>
            <a:r>
              <a:rPr lang="it-IT" sz="2200" dirty="0" smtClean="0">
                <a:solidFill>
                  <a:schemeClr val="tx2">
                    <a:lumMod val="50000"/>
                  </a:schemeClr>
                </a:solidFill>
              </a:rPr>
              <a:t>.”. La sanità italiana è “mala”, ogni errore conferma questa tesi, mille successi non la falsificano </a:t>
            </a:r>
          </a:p>
          <a:p>
            <a:endParaRPr lang="it-IT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filosofici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11882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In questo caso consideriamo la filosofia come la disciplina che attua una riflessione razionale sui fondamenti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14794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305862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Nell’attuare una riflessione di carattere </a:t>
            </a:r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filosofico-antropologico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, ci si chiede: 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44902" y="511525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ottotitolo 3"/>
          <p:cNvSpPr>
            <a:spLocks noGrp="1"/>
          </p:cNvSpPr>
          <p:nvPr/>
        </p:nvSpPr>
        <p:spPr>
          <a:xfrm>
            <a:off x="1472212" y="414575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 Quali sono le cause prime di </a:t>
            </a:r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burn-out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 e mobbing? 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Sottotitolo 3"/>
          <p:cNvSpPr>
            <a:spLocks noGrp="1"/>
          </p:cNvSpPr>
          <p:nvPr/>
        </p:nvSpPr>
        <p:spPr>
          <a:xfrm>
            <a:off x="1474407" y="491262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 Quali sono le loro conseguenze ultime? 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filosofici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11882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In questo caso consideriamo la filosofia come la disciplina che attua una riflessione razionale sui fondamenti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14794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305862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Nell’attuare una riflessione di carattere </a:t>
            </a:r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filosofico-antropologico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, ci si chiede: 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44902" y="511525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ottotitolo 3"/>
          <p:cNvSpPr>
            <a:spLocks noGrp="1"/>
          </p:cNvSpPr>
          <p:nvPr/>
        </p:nvSpPr>
        <p:spPr>
          <a:xfrm>
            <a:off x="1472212" y="414575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 Quali sono le cause prime di </a:t>
            </a:r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burn-out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 e mobbing? 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Sottotitolo 3"/>
          <p:cNvSpPr>
            <a:spLocks noGrp="1"/>
          </p:cNvSpPr>
          <p:nvPr/>
        </p:nvSpPr>
        <p:spPr>
          <a:xfrm>
            <a:off x="1474407" y="491262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 Quali sono le loro conseguenze ultime? 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filosofici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11882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Per rispondere queste domande facciamo riferimento a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Hegel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e ad una delle sue opere più note, la Fenomenologia dello Spirito.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14794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305862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In essa si afferma che: 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44902" y="511525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ottotitolo 3"/>
          <p:cNvSpPr>
            <a:spLocks noGrp="1"/>
          </p:cNvSpPr>
          <p:nvPr/>
        </p:nvSpPr>
        <p:spPr>
          <a:xfrm>
            <a:off x="1472212" y="358589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 La condizione di possibilità ultima dell’interazione umana è l’autocoscienza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Sottotitolo 3"/>
          <p:cNvSpPr>
            <a:spLocks noGrp="1"/>
          </p:cNvSpPr>
          <p:nvPr/>
        </p:nvSpPr>
        <p:spPr>
          <a:xfrm>
            <a:off x="1474407" y="446201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 L’autocoscienza non si forma spontaneamente, ma nell’interazione con le altre autocoscienze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ottotitolo 3"/>
          <p:cNvSpPr>
            <a:spLocks noGrp="1"/>
          </p:cNvSpPr>
          <p:nvPr/>
        </p:nvSpPr>
        <p:spPr>
          <a:xfrm>
            <a:off x="1472212" y="526546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 L’autocoscienza si percepisce innanzitutto come insieme di bisogni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filosofici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764969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Conseguenze tratte da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Hegel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14794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266262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 Essendo l’autocoscienza individuale un unicum, essa di auto-determina e auto-definisce in un rapporto che non necessariamente è di amore.. 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44902" y="511525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Sottotitolo 3"/>
          <p:cNvSpPr>
            <a:spLocks noGrp="1"/>
          </p:cNvSpPr>
          <p:nvPr/>
        </p:nvSpPr>
        <p:spPr>
          <a:xfrm>
            <a:off x="1474784" y="392699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it-IT" sz="2600" dirty="0" smtClean="0">
                <a:solidFill>
                  <a:srgbClr val="10253F"/>
                </a:solidFill>
              </a:rPr>
              <a:t>Essendo l’autocoscienza condizionata dal bisogno, il rapporto con le altre autocoscienze è di tipo conflittuale, perché le varie autocoscienze si contendono le risorse disponibili.</a:t>
            </a:r>
            <a:endParaRPr lang="it-IT" sz="2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filosofici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764969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Applicazioni della teoria hegeliana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14794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266262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 L’autocoscienza si costruisce in un confronto con le altre autocoscienze.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44902" y="511525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Sottotitolo 3"/>
          <p:cNvSpPr>
            <a:spLocks noGrp="1"/>
          </p:cNvSpPr>
          <p:nvPr/>
        </p:nvSpPr>
        <p:spPr>
          <a:xfrm>
            <a:off x="1474784" y="373582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it-IT" sz="2600" dirty="0" smtClean="0">
                <a:solidFill>
                  <a:srgbClr val="10253F"/>
                </a:solidFill>
              </a:rPr>
              <a:t> Il confronto si può trasformare facilmente in scontro per l’accesso a risorse quando vengono ritenute insufficienti per tutti</a:t>
            </a:r>
            <a:endParaRPr lang="it-IT" sz="2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Esempi:</a:t>
            </a:r>
            <a:endParaRPr lang="it-IT" dirty="0"/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14794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193891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. Il bambino che è geloso dell’arrivo del fratellino.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44902" y="511525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Sottotitolo 3"/>
          <p:cNvSpPr>
            <a:spLocks noGrp="1"/>
          </p:cNvSpPr>
          <p:nvPr/>
        </p:nvSpPr>
        <p:spPr>
          <a:xfrm>
            <a:off x="1474784" y="299845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it-IT" sz="2600" dirty="0" smtClean="0">
                <a:solidFill>
                  <a:srgbClr val="10253F"/>
                </a:solidFill>
              </a:rPr>
              <a:t> Il dipendente che è geloso delle </a:t>
            </a:r>
            <a:r>
              <a:rPr lang="it-IT" sz="2600" i="1" dirty="0" err="1" smtClean="0">
                <a:solidFill>
                  <a:srgbClr val="10253F"/>
                </a:solidFill>
              </a:rPr>
              <a:t>performances</a:t>
            </a:r>
            <a:r>
              <a:rPr lang="it-IT" sz="2600" dirty="0" smtClean="0">
                <a:solidFill>
                  <a:srgbClr val="10253F"/>
                </a:solidFill>
              </a:rPr>
              <a:t> del collega con cui compete per il riconoscimento dei propri superiori.</a:t>
            </a:r>
          </a:p>
          <a:p>
            <a:endParaRPr lang="it-IT" sz="2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ottotitolo 3"/>
          <p:cNvSpPr>
            <a:spLocks noGrp="1"/>
          </p:cNvSpPr>
          <p:nvPr/>
        </p:nvSpPr>
        <p:spPr>
          <a:xfrm>
            <a:off x="1485867" y="422768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it-IT" sz="2600" dirty="0" smtClean="0">
                <a:solidFill>
                  <a:srgbClr val="10253F"/>
                </a:solidFill>
              </a:rPr>
              <a:t> Il dipendente che è geloso delle </a:t>
            </a:r>
            <a:r>
              <a:rPr lang="it-IT" sz="2600" i="1" dirty="0" err="1" smtClean="0">
                <a:solidFill>
                  <a:srgbClr val="10253F"/>
                </a:solidFill>
              </a:rPr>
              <a:t>performances</a:t>
            </a:r>
            <a:r>
              <a:rPr lang="it-IT" sz="2600" dirty="0" smtClean="0">
                <a:solidFill>
                  <a:srgbClr val="10253F"/>
                </a:solidFill>
              </a:rPr>
              <a:t> del collega perché queste pongono nuovi standard cui non intende corrispondere.</a:t>
            </a:r>
            <a:endParaRPr lang="it-IT" sz="2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Interpretazioni</a:t>
            </a:r>
            <a:endParaRPr lang="it-IT" dirty="0"/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83069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19389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Alla luce della teoria hegeliana dunque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Sottotitolo 3"/>
          <p:cNvSpPr>
            <a:spLocks noGrp="1"/>
          </p:cNvSpPr>
          <p:nvPr/>
        </p:nvSpPr>
        <p:spPr>
          <a:xfrm>
            <a:off x="1474784" y="3148659"/>
            <a:ext cx="6991566" cy="1330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/>
            <a:r>
              <a:rPr lang="it-IT" sz="2600" dirty="0" smtClean="0">
                <a:solidFill>
                  <a:srgbClr val="10253F"/>
                </a:solidFill>
              </a:rPr>
              <a:t>è l’asservimento dell’altro (pari o subordinato) sulla base dei propri bisogni, con l’esclusione/disconoscimento dell’altro se non vi corrisponde. </a:t>
            </a:r>
          </a:p>
          <a:p>
            <a:endParaRPr lang="it-IT" sz="2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ottotitolo 3"/>
          <p:cNvSpPr>
            <a:spLocks noGrp="1"/>
          </p:cNvSpPr>
          <p:nvPr/>
        </p:nvSpPr>
        <p:spPr>
          <a:xfrm>
            <a:off x="1627184" y="23644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IL MOBBING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Sottotitolo 3"/>
          <p:cNvSpPr>
            <a:spLocks noGrp="1"/>
          </p:cNvSpPr>
          <p:nvPr/>
        </p:nvSpPr>
        <p:spPr>
          <a:xfrm>
            <a:off x="1472212" y="4830695"/>
            <a:ext cx="6991566" cy="970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Il messaggio è: “ tu devi corrispondere all’immagine che ho di te e al ruolo che ti affido, altrimenti è meglio che non esisti.</a:t>
            </a:r>
            <a:endParaRPr lang="it-IT" sz="2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Interpretazioni</a:t>
            </a:r>
            <a:endParaRPr lang="it-IT" dirty="0"/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83069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19389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Alla luce della teoria hegeliana dunque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Sottotitolo 3"/>
          <p:cNvSpPr>
            <a:spLocks noGrp="1"/>
          </p:cNvSpPr>
          <p:nvPr/>
        </p:nvSpPr>
        <p:spPr>
          <a:xfrm>
            <a:off x="1474784" y="3148659"/>
            <a:ext cx="6991566" cy="1330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/>
            <a:r>
              <a:rPr lang="it-IT" sz="2600" dirty="0" smtClean="0">
                <a:solidFill>
                  <a:srgbClr val="10253F"/>
                </a:solidFill>
              </a:rPr>
              <a:t>Non essendo possibile l’asservimento dell’altro, in quanto è in posizione </a:t>
            </a:r>
            <a:r>
              <a:rPr lang="it-IT" sz="2600" dirty="0" err="1" smtClean="0">
                <a:solidFill>
                  <a:srgbClr val="10253F"/>
                </a:solidFill>
              </a:rPr>
              <a:t>one-up</a:t>
            </a:r>
            <a:r>
              <a:rPr lang="it-IT" sz="2600" dirty="0" smtClean="0">
                <a:solidFill>
                  <a:srgbClr val="10253F"/>
                </a:solidFill>
              </a:rPr>
              <a:t>, è l’esclusione dell’altro dell’altro in quanto non ha corrisposto ai propri bisogni.</a:t>
            </a:r>
          </a:p>
          <a:p>
            <a:endParaRPr lang="it-IT" sz="2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ottotitolo 3"/>
          <p:cNvSpPr>
            <a:spLocks noGrp="1"/>
          </p:cNvSpPr>
          <p:nvPr/>
        </p:nvSpPr>
        <p:spPr>
          <a:xfrm>
            <a:off x="1627184" y="23644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IL BURN-OUT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Sottotitolo 3"/>
          <p:cNvSpPr>
            <a:spLocks noGrp="1"/>
          </p:cNvSpPr>
          <p:nvPr/>
        </p:nvSpPr>
        <p:spPr>
          <a:xfrm>
            <a:off x="1474784" y="5083241"/>
            <a:ext cx="6991566" cy="970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Il messaggio è: “ tu non hai corrisposto all’immagine che ho di te e al ruolo che ti ho affidato, quindi non non esisti.</a:t>
            </a:r>
            <a:endParaRPr lang="it-IT" sz="2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Conseguenze</a:t>
            </a:r>
            <a:endParaRPr lang="it-IT" dirty="0"/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83069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19389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Alla luce della teoria hegeliana dunque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ottotitolo 3"/>
          <p:cNvSpPr>
            <a:spLocks noGrp="1"/>
          </p:cNvSpPr>
          <p:nvPr/>
        </p:nvSpPr>
        <p:spPr>
          <a:xfrm>
            <a:off x="1627184" y="23644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Le conseguenze sia del BURN-OUT che del MOBBING sono l’esclusione dalla dinamica del riconoscimento, condizione di possibilità per la costituzione dell’autocoscienza.</a:t>
            </a:r>
          </a:p>
          <a:p>
            <a:pPr algn="ctr"/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Sottotitolo 3"/>
          <p:cNvSpPr>
            <a:spLocks noGrp="1"/>
          </p:cNvSpPr>
          <p:nvPr/>
        </p:nvSpPr>
        <p:spPr>
          <a:xfrm>
            <a:off x="1627184" y="4214025"/>
            <a:ext cx="6991566" cy="616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In termini psicologici questo può essere definito</a:t>
            </a: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72212" y="4735110"/>
            <a:ext cx="6991566" cy="616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3600" dirty="0" smtClean="0">
                <a:solidFill>
                  <a:schemeClr val="tx2">
                    <a:lumMod val="50000"/>
                  </a:schemeClr>
                </a:solidFill>
              </a:rPr>
              <a:t>SPERSONALIZZAZIONE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Finalità della presentazione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1188260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identificare come questi fenomeni si presentano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valutare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come difendersene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05654" y="1870008"/>
            <a:ext cx="986167" cy="58477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NON</a:t>
            </a:r>
            <a:endParaRPr lang="it-IT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21504" y="3032878"/>
            <a:ext cx="986167" cy="58477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NON</a:t>
            </a:r>
            <a:endParaRPr lang="it-IT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1264253" y="4182445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Aspetti di pertinenza </a:t>
            </a: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della Psicologia e della Giurisprudenza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Conseguenze</a:t>
            </a:r>
            <a:endParaRPr lang="it-IT" dirty="0"/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83069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19389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Alla luce della teoria hegeliana inoltre la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ottotitolo 3"/>
          <p:cNvSpPr>
            <a:spLocks noGrp="1"/>
          </p:cNvSpPr>
          <p:nvPr/>
        </p:nvSpPr>
        <p:spPr>
          <a:xfrm>
            <a:off x="1627184" y="23644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Sottotitolo 3"/>
          <p:cNvSpPr>
            <a:spLocks noGrp="1"/>
          </p:cNvSpPr>
          <p:nvPr/>
        </p:nvSpPr>
        <p:spPr>
          <a:xfrm>
            <a:off x="1627184" y="2711240"/>
            <a:ext cx="6991566" cy="616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72212" y="2463539"/>
            <a:ext cx="6991566" cy="1359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SPERSONALIZZAZIONE concerne tutti i partecipanti allo scambio comunicativo,</a:t>
            </a:r>
          </a:p>
          <a:p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Anche il </a:t>
            </a:r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mobbizzatore</a:t>
            </a:r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non solo il destinatario, ossia il </a:t>
            </a:r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mobbizzato</a:t>
            </a:r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 o l’affetto da sindrome di </a:t>
            </a:r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burn</a:t>
            </a:r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 out.</a:t>
            </a:r>
          </a:p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Conseguenze</a:t>
            </a:r>
            <a:endParaRPr lang="it-IT" dirty="0"/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83069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19389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Con una differenza: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ottotitolo 3"/>
          <p:cNvSpPr>
            <a:spLocks noGrp="1"/>
          </p:cNvSpPr>
          <p:nvPr/>
        </p:nvSpPr>
        <p:spPr>
          <a:xfrm>
            <a:off x="1627184" y="23644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Sottotitolo 3"/>
          <p:cNvSpPr>
            <a:spLocks noGrp="1"/>
          </p:cNvSpPr>
          <p:nvPr/>
        </p:nvSpPr>
        <p:spPr>
          <a:xfrm>
            <a:off x="1627184" y="2711240"/>
            <a:ext cx="6991566" cy="616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72212" y="2463539"/>
            <a:ext cx="6991566" cy="1359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Il fautore del processo di </a:t>
            </a:r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mobbizzazione</a:t>
            </a:r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burn</a:t>
            </a:r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600" dirty="0" err="1" smtClean="0">
                <a:solidFill>
                  <a:schemeClr val="tx2">
                    <a:lumMod val="50000"/>
                  </a:schemeClr>
                </a:solidFill>
              </a:rPr>
              <a:t>–out</a:t>
            </a:r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 pensa di essere padrone del campo, e non si rende conto che si sta estraniandosi dal proprio simile.</a:t>
            </a:r>
          </a:p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ottotitolo 3"/>
          <p:cNvSpPr>
            <a:spLocks noGrp="1"/>
          </p:cNvSpPr>
          <p:nvPr/>
        </p:nvSpPr>
        <p:spPr>
          <a:xfrm>
            <a:off x="1474407" y="4090679"/>
            <a:ext cx="6991566" cy="1359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600" dirty="0" smtClean="0">
                <a:solidFill>
                  <a:schemeClr val="tx2">
                    <a:lumMod val="50000"/>
                  </a:schemeClr>
                </a:solidFill>
              </a:rPr>
              <a:t>Il destinatario di questi processi è spinto a mettere in atto una ricerca che, idealmente almeno, lo porta ad attivare nuovi e più adeguate forme di riconoscimento ed auto-riconoscimento.</a:t>
            </a:r>
          </a:p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Conseguenze</a:t>
            </a:r>
            <a:endParaRPr lang="it-IT" dirty="0"/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83069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19389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Fino a che, emancipato dalla figura di chi gli nega il riconoscimento: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ottotitolo 3"/>
          <p:cNvSpPr>
            <a:spLocks noGrp="1"/>
          </p:cNvSpPr>
          <p:nvPr/>
        </p:nvSpPr>
        <p:spPr>
          <a:xfrm>
            <a:off x="1627184" y="2364410"/>
            <a:ext cx="6991566" cy="8329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Sottotitolo 3"/>
          <p:cNvSpPr>
            <a:spLocks noGrp="1"/>
          </p:cNvSpPr>
          <p:nvPr/>
        </p:nvSpPr>
        <p:spPr>
          <a:xfrm>
            <a:off x="1627184" y="2711240"/>
            <a:ext cx="6991566" cy="616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ottotitolo 3"/>
          <p:cNvSpPr>
            <a:spLocks noGrp="1"/>
          </p:cNvSpPr>
          <p:nvPr/>
        </p:nvSpPr>
        <p:spPr>
          <a:xfrm>
            <a:off x="655458" y="3019575"/>
            <a:ext cx="8275175" cy="13597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i="1" dirty="0" smtClean="0">
                <a:solidFill>
                  <a:schemeClr val="tx2">
                    <a:lumMod val="50000"/>
                  </a:schemeClr>
                </a:solidFill>
              </a:rPr>
              <a:t>L'autocoscienza coglie la vita come viene colto un frutto maturo.</a:t>
            </a:r>
          </a:p>
          <a:p>
            <a:pPr algn="r"/>
            <a:r>
              <a:rPr lang="it-IT" sz="1400" i="1" dirty="0" err="1" smtClean="0">
                <a:solidFill>
                  <a:schemeClr val="tx2">
                    <a:lumMod val="50000"/>
                  </a:schemeClr>
                </a:solidFill>
              </a:rPr>
              <a:t>Hegel</a:t>
            </a:r>
            <a:r>
              <a:rPr lang="it-IT" sz="1400" i="1" dirty="0" smtClean="0">
                <a:solidFill>
                  <a:schemeClr val="tx2">
                    <a:lumMod val="50000"/>
                  </a:schemeClr>
                </a:solidFill>
              </a:rPr>
              <a:t>, Fenomenologia dello Spirito, cap. </a:t>
            </a:r>
            <a:r>
              <a:rPr lang="it-IT" sz="1400" i="1" dirty="0" err="1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it-IT" sz="1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sz="2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Finalità della presentazione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1188260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identificare se vi sia un nesso tra questi due fenomeni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dentificare perché ultimamente questi fenomeni si manifestano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905654" y="1870008"/>
            <a:ext cx="772968" cy="58477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MA</a:t>
            </a:r>
            <a:endParaRPr lang="it-IT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21504" y="3032878"/>
            <a:ext cx="772968" cy="58477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01600">
              <a:schemeClr val="bg1">
                <a:lumMod val="75000"/>
                <a:alpha val="75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MA</a:t>
            </a:r>
            <a:endParaRPr lang="it-IT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Aspetti di pertinenza </a:t>
            </a: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della Teoria della Comunicazione e della Filosofia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ttotitolo 3"/>
          <p:cNvSpPr txBox="1">
            <a:spLocks/>
          </p:cNvSpPr>
          <p:nvPr/>
        </p:nvSpPr>
        <p:spPr>
          <a:xfrm>
            <a:off x="1195978" y="3977620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comunicativi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180128" y="1870359"/>
            <a:ext cx="7286222" cy="155693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Il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burn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–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out è un disturbo comunicativo</a:t>
            </a:r>
          </a:p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tra chi si trova in una posizione asimmetrica</a:t>
            </a:r>
          </a:p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Dove la vittima è in posizione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one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-up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729635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ssia tra operatore e  destinatario del servizio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ttotitolo 3"/>
          <p:cNvSpPr txBox="1">
            <a:spLocks/>
          </p:cNvSpPr>
          <p:nvPr/>
        </p:nvSpPr>
        <p:spPr>
          <a:xfrm>
            <a:off x="1195978" y="3977620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ottotitolo 3"/>
          <p:cNvSpPr txBox="1">
            <a:spLocks/>
          </p:cNvSpPr>
          <p:nvPr/>
        </p:nvSpPr>
        <p:spPr>
          <a:xfrm>
            <a:off x="1180430" y="4773880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esempio: tra infermiere e paziente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insegnante e alunno 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comunicativi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921503" y="1870360"/>
            <a:ext cx="7899887" cy="118826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Più precisamente, nella prospettiva proposta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699018" y="3060540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tra operatore di un servizio carico di valenze umane e carico di prospettive ideali ed un  destinatario del servizio 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ttotitolo 3"/>
          <p:cNvSpPr txBox="1">
            <a:spLocks/>
          </p:cNvSpPr>
          <p:nvPr/>
        </p:nvSpPr>
        <p:spPr>
          <a:xfrm>
            <a:off x="1851418" y="4551130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 txBox="1">
            <a:spLocks/>
          </p:cNvSpPr>
          <p:nvPr/>
        </p:nvSpPr>
        <p:spPr>
          <a:xfrm>
            <a:off x="1851418" y="2445790"/>
            <a:ext cx="6400800" cy="64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TRA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ottotitolo 3"/>
          <p:cNvSpPr txBox="1">
            <a:spLocks/>
          </p:cNvSpPr>
          <p:nvPr/>
        </p:nvSpPr>
        <p:spPr>
          <a:xfrm>
            <a:off x="1853613" y="4059275"/>
            <a:ext cx="6400800" cy="64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ottotitolo 3"/>
          <p:cNvSpPr txBox="1">
            <a:spLocks/>
          </p:cNvSpPr>
          <p:nvPr/>
        </p:nvSpPr>
        <p:spPr>
          <a:xfrm>
            <a:off x="1699320" y="4650985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un  destinatario che non riconosce il valore del servizio di cui è beneficiario </a:t>
            </a:r>
            <a:endParaRPr kumimoji="0" lang="it-IT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comunicativi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1188260"/>
          </a:xfrm>
        </p:spPr>
        <p:txBody>
          <a:bodyPr>
            <a:normAutofit fontScale="92500"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Il mobbing è un disturbo comunicativo</a:t>
            </a:r>
          </a:p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tra chi si trova in una posizione simmetrica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sempio tra colleghi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ttotitolo 3"/>
          <p:cNvSpPr txBox="1">
            <a:spLocks/>
          </p:cNvSpPr>
          <p:nvPr/>
        </p:nvSpPr>
        <p:spPr>
          <a:xfrm>
            <a:off x="1195978" y="3977620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362686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 txBox="1">
            <a:spLocks/>
          </p:cNvSpPr>
          <p:nvPr/>
        </p:nvSpPr>
        <p:spPr>
          <a:xfrm>
            <a:off x="1476979" y="428949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 chi si trova in una posizione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a-simmetrica dove la vittima è in una posizione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one-down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ottotitolo 3"/>
          <p:cNvSpPr txBox="1">
            <a:spLocks/>
          </p:cNvSpPr>
          <p:nvPr/>
        </p:nvSpPr>
        <p:spPr>
          <a:xfrm>
            <a:off x="1182323" y="3540660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oppure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ottotitolo 3"/>
          <p:cNvSpPr txBox="1">
            <a:spLocks/>
          </p:cNvSpPr>
          <p:nvPr/>
        </p:nvSpPr>
        <p:spPr>
          <a:xfrm>
            <a:off x="1250598" y="5477750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sempio tra dirigente e sottoposto (</a:t>
            </a:r>
            <a:r>
              <a:rPr lang="it-IT" sz="3200" dirty="0" err="1" smtClean="0">
                <a:solidFill>
                  <a:schemeClr val="tx2">
                    <a:lumMod val="50000"/>
                  </a:schemeClr>
                </a:solidFill>
              </a:rPr>
              <a:t>Bossing</a:t>
            </a: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comunicativi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1188260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Se mobbing e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burn-out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sono patologie </a:t>
            </a:r>
          </a:p>
          <a:p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livello comunicative,</a:t>
            </a:r>
          </a:p>
          <a:p>
            <a:r>
              <a:rPr lang="it-IT" dirty="0">
                <a:solidFill>
                  <a:schemeClr val="tx2">
                    <a:lumMod val="50000"/>
                  </a:schemeClr>
                </a:solidFill>
              </a:rPr>
              <a:t>q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uando una comunicazione può dirsi sana?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ottotitolo 3"/>
          <p:cNvSpPr txBox="1">
            <a:spLocks/>
          </p:cNvSpPr>
          <p:nvPr/>
        </p:nvSpPr>
        <p:spPr>
          <a:xfrm>
            <a:off x="1195978" y="3977620"/>
            <a:ext cx="6400800" cy="1188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mi vedo come tu mi vedi, e viceversa è la formula della comunicazione sana</a:t>
            </a:r>
          </a:p>
          <a:p>
            <a:pPr lvl="0" algn="ctr">
              <a:spcBef>
                <a:spcPct val="20000"/>
              </a:spcBef>
            </a:pP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(P. </a:t>
            </a:r>
            <a:r>
              <a:rPr lang="it-IT" sz="3200" dirty="0" err="1" smtClean="0">
                <a:solidFill>
                  <a:schemeClr val="tx2">
                    <a:lumMod val="50000"/>
                  </a:schemeClr>
                </a:solidFill>
              </a:rPr>
              <a:t>Watzlawick</a:t>
            </a: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14794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Sottotitolo 3"/>
          <p:cNvSpPr txBox="1">
            <a:spLocks/>
          </p:cNvSpPr>
          <p:nvPr/>
        </p:nvSpPr>
        <p:spPr>
          <a:xfrm>
            <a:off x="1182323" y="3540660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3200" dirty="0" smtClean="0">
                <a:solidFill>
                  <a:schemeClr val="tx2">
                    <a:lumMod val="50000"/>
                  </a:schemeClr>
                </a:solidFill>
              </a:rPr>
              <a:t>Quando si fonda su un riconoscimento reciproco  </a:t>
            </a: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comunicativi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11882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Nel mobbing e nel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burn-out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questo patto comunicativo fondato sulla comunicazione reciproca viene meno.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14794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ottotitolo 3"/>
          <p:cNvSpPr>
            <a:spLocks noGrp="1"/>
          </p:cNvSpPr>
          <p:nvPr/>
        </p:nvSpPr>
        <p:spPr>
          <a:xfrm>
            <a:off x="1180128" y="305862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Nel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burn-out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l’immagine di competenza, efficacia e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commitment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it-IT" i="1" dirty="0" smtClean="0">
                <a:solidFill>
                  <a:schemeClr val="tx2">
                    <a:lumMod val="50000"/>
                  </a:schemeClr>
                </a:solidFill>
              </a:rPr>
              <a:t>dedizione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) che l’operatore ha di sé viene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disconfermata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da: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423706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Ø"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 Un atteggiamento di distacco, mancanza di rispetto </a:t>
            </a:r>
            <a:r>
              <a:rPr lang="it-IT" sz="2800" dirty="0" err="1" smtClean="0">
                <a:solidFill>
                  <a:schemeClr val="tx2">
                    <a:lumMod val="50000"/>
                  </a:schemeClr>
                </a:solidFill>
              </a:rPr>
              <a:t>etc</a:t>
            </a: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 da parte dell’utente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44902" y="511525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Ø"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 Una immagine di inefficacia od un atteggiamento strumentale messo in atto dall’organizzazione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8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12691" y="710037"/>
            <a:ext cx="6633497" cy="1160323"/>
          </a:xfrm>
        </p:spPr>
        <p:txBody>
          <a:bodyPr>
            <a:normAutofit/>
          </a:bodyPr>
          <a:lstStyle/>
          <a:p>
            <a:r>
              <a:rPr lang="it-IT" dirty="0" smtClean="0"/>
              <a:t>Aspetti comunicativi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474784" y="1870360"/>
            <a:ext cx="6991566" cy="1188260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Nel mobbing e nel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burn-out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questo patto comunicativo fondato sulla comunicazione reciproca viene meno.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ottotitolo 3"/>
          <p:cNvSpPr txBox="1">
            <a:spLocks/>
          </p:cNvSpPr>
          <p:nvPr/>
        </p:nvSpPr>
        <p:spPr>
          <a:xfrm>
            <a:off x="1180128" y="3019575"/>
            <a:ext cx="6400800" cy="607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ottotitolo 3"/>
          <p:cNvSpPr txBox="1">
            <a:spLocks/>
          </p:cNvSpPr>
          <p:nvPr/>
        </p:nvSpPr>
        <p:spPr>
          <a:xfrm>
            <a:off x="921504" y="4237065"/>
            <a:ext cx="8222495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ottotitolo 3"/>
          <p:cNvSpPr>
            <a:spLocks noGrp="1"/>
          </p:cNvSpPr>
          <p:nvPr/>
        </p:nvSpPr>
        <p:spPr>
          <a:xfrm>
            <a:off x="1472212" y="414794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Sottotitolo 3"/>
          <p:cNvSpPr>
            <a:spLocks noGrp="1"/>
          </p:cNvSpPr>
          <p:nvPr/>
        </p:nvSpPr>
        <p:spPr>
          <a:xfrm>
            <a:off x="1180128" y="3058620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Nel mobbing l’immagine professionale) che il lavoratore ha di sé viene </a:t>
            </a:r>
            <a:r>
              <a:rPr lang="it-IT" dirty="0" err="1" smtClean="0">
                <a:solidFill>
                  <a:schemeClr val="tx2">
                    <a:lumMod val="50000"/>
                  </a:schemeClr>
                </a:solidFill>
              </a:rPr>
              <a:t>disconfermata</a:t>
            </a:r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 da: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Sottotitolo 3"/>
          <p:cNvSpPr>
            <a:spLocks noGrp="1"/>
          </p:cNvSpPr>
          <p:nvPr/>
        </p:nvSpPr>
        <p:spPr>
          <a:xfrm>
            <a:off x="1474784" y="423706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</a:rPr>
              <a:t>Un atteggiamento di rifiuto messo in atto dai colleghi e/o dai superiori</a:t>
            </a:r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ottotitolo 3"/>
          <p:cNvSpPr>
            <a:spLocks noGrp="1"/>
          </p:cNvSpPr>
          <p:nvPr/>
        </p:nvSpPr>
        <p:spPr>
          <a:xfrm>
            <a:off x="1444902" y="5115255"/>
            <a:ext cx="6991566" cy="1188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it-IT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1045</Words>
  <Application>Microsoft Office PowerPoint</Application>
  <PresentationFormat>Presentazione su schermo (4:3)</PresentationFormat>
  <Paragraphs>115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Mobbing e burn-out</vt:lpstr>
      <vt:lpstr>Finalità della presentazione</vt:lpstr>
      <vt:lpstr>Finalità della presentazione</vt:lpstr>
      <vt:lpstr>Aspetti comunicativi</vt:lpstr>
      <vt:lpstr>Aspetti comunicativi</vt:lpstr>
      <vt:lpstr>Aspetti comunicativi</vt:lpstr>
      <vt:lpstr>Aspetti comunicativi</vt:lpstr>
      <vt:lpstr>Aspetti comunicativi</vt:lpstr>
      <vt:lpstr>Aspetti comunicativi</vt:lpstr>
      <vt:lpstr>Aspetti sociali</vt:lpstr>
      <vt:lpstr>Aspetti filosofici</vt:lpstr>
      <vt:lpstr>Aspetti filosofici</vt:lpstr>
      <vt:lpstr>Aspetti filosofici</vt:lpstr>
      <vt:lpstr>Aspetti filosofici</vt:lpstr>
      <vt:lpstr>Aspetti filosofici</vt:lpstr>
      <vt:lpstr>Esempi:</vt:lpstr>
      <vt:lpstr>Interpretazioni</vt:lpstr>
      <vt:lpstr>Interpretazioni</vt:lpstr>
      <vt:lpstr>Conseguenze</vt:lpstr>
      <vt:lpstr>Conseguenze</vt:lpstr>
      <vt:lpstr>Conseguenze</vt:lpstr>
      <vt:lpstr>Conseguenze</vt:lpstr>
    </vt:vector>
  </TitlesOfParts>
  <Company>Liceo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Mobbing e burn-out</dc:title>
  <dc:creator>Mauro Fracas</dc:creator>
  <cp:lastModifiedBy>francesco</cp:lastModifiedBy>
  <cp:revision>3</cp:revision>
  <dcterms:created xsi:type="dcterms:W3CDTF">2014-10-29T13:03:28Z</dcterms:created>
  <dcterms:modified xsi:type="dcterms:W3CDTF">2014-10-29T17:57:35Z</dcterms:modified>
</cp:coreProperties>
</file>