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24/10/2014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24/10/2014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24/10/2014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24/10/2014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24/10/2014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24/10/2014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24/10/2014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24/10/2014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24/10/2014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24/10/2014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24/10/2014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055F8-1D02-4417-9241-55C834FD9970}" type="datetimeFigureOut">
              <a:rPr lang="it-IT" smtClean="0"/>
              <a:pPr/>
              <a:t>24/10/2014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upload.wikimedia.org/wikipedia/commons/d/d1/Romania_20060512_-_Tirgu_Jiu_-_Coloana_fara_sfarsit_02.jp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5373216"/>
            <a:ext cx="6400800" cy="1224136"/>
          </a:xfrm>
          <a:ln>
            <a:solidFill>
              <a:srgbClr val="0070C0"/>
            </a:solidFill>
          </a:ln>
        </p:spPr>
        <p:txBody>
          <a:bodyPr>
            <a:normAutofit fontScale="40000" lnSpcReduction="20000"/>
          </a:bodyPr>
          <a:lstStyle/>
          <a:p>
            <a:endParaRPr lang="it-IT" b="1" dirty="0" smtClean="0"/>
          </a:p>
          <a:p>
            <a:pPr algn="just"/>
            <a:r>
              <a:rPr lang="it-IT" sz="4300" b="1" dirty="0" smtClean="0"/>
              <a:t> </a:t>
            </a:r>
            <a:r>
              <a:rPr lang="it-IT" sz="4300" i="1" dirty="0" smtClean="0"/>
              <a:t>Colonna senza fine -  I SISTEMI COMPLESSI </a:t>
            </a:r>
          </a:p>
          <a:p>
            <a:pPr algn="just"/>
            <a:r>
              <a:rPr lang="it-IT" sz="4300" dirty="0" smtClean="0"/>
              <a:t>La </a:t>
            </a:r>
            <a:r>
              <a:rPr lang="it-IT" sz="4300" dirty="0" err="1" smtClean="0"/>
              <a:t>simplicitè</a:t>
            </a:r>
            <a:r>
              <a:rPr lang="it-IT" sz="4300" dirty="0" smtClean="0"/>
              <a:t> est la </a:t>
            </a:r>
            <a:r>
              <a:rPr lang="it-IT" sz="4300" dirty="0" err="1" smtClean="0"/>
              <a:t>complexitè</a:t>
            </a:r>
            <a:r>
              <a:rPr lang="it-IT" sz="4300" dirty="0" smtClean="0"/>
              <a:t> </a:t>
            </a:r>
            <a:r>
              <a:rPr lang="it-IT" sz="4300" dirty="0" err="1" smtClean="0"/>
              <a:t>rèsolue</a:t>
            </a:r>
            <a:r>
              <a:rPr lang="it-IT" sz="4300" dirty="0" smtClean="0"/>
              <a:t> ( La semplicità è la complessità risolta)  </a:t>
            </a:r>
            <a:r>
              <a:rPr lang="it-IT" sz="4300" dirty="0" err="1" smtClean="0"/>
              <a:t>Constantin</a:t>
            </a:r>
            <a:r>
              <a:rPr lang="it-IT" sz="4300" dirty="0" smtClean="0"/>
              <a:t> </a:t>
            </a:r>
            <a:r>
              <a:rPr lang="it-IT" sz="4300" dirty="0" err="1" smtClean="0"/>
              <a:t>Brancusi</a:t>
            </a:r>
            <a:r>
              <a:rPr lang="it-IT" sz="4300" dirty="0" smtClean="0"/>
              <a:t> – scultore romeno 1876 – 1957</a:t>
            </a:r>
            <a:endParaRPr lang="it-IT" sz="4300" i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0352" y="260648"/>
            <a:ext cx="792087" cy="86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mmagine 4" descr="File:Romania 20060512 - Tirgu Jiu - Coloana fara sfarsit 02.jpg">
            <a:hlinkClick r:id="rId3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15816" y="1196752"/>
            <a:ext cx="3024335" cy="4032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olo 6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846640" cy="864095"/>
          </a:xfrm>
          <a:ln>
            <a:solidFill>
              <a:srgbClr val="0070C0"/>
            </a:solidFill>
          </a:ln>
        </p:spPr>
        <p:txBody>
          <a:bodyPr>
            <a:normAutofit/>
          </a:bodyPr>
          <a:lstStyle/>
          <a:p>
            <a:r>
              <a:rPr lang="it-IT" sz="1400" dirty="0" smtClean="0"/>
              <a:t>SCALA </a:t>
            </a:r>
            <a:r>
              <a:rPr lang="it-IT" sz="1400" dirty="0" err="1" smtClean="0"/>
              <a:t>DI</a:t>
            </a:r>
            <a:r>
              <a:rPr lang="it-IT" sz="1400" dirty="0" smtClean="0"/>
              <a:t> VALUTAZIONE PER IDENTIFICAZIONE DEL MOBBING IN AMBITO SANITARIO</a:t>
            </a:r>
            <a:br>
              <a:rPr lang="it-IT" sz="1400" dirty="0" smtClean="0"/>
            </a:br>
            <a:r>
              <a:rPr lang="it-IT" sz="1400" dirty="0" smtClean="0"/>
              <a:t>                                                                                                       a cura di Gabriela </a:t>
            </a:r>
            <a:r>
              <a:rPr lang="it-IT" sz="1400" dirty="0" err="1" smtClean="0"/>
              <a:t>Ciobanu</a:t>
            </a:r>
            <a:endParaRPr lang="it-IT" sz="1400" dirty="0"/>
          </a:p>
        </p:txBody>
      </p:sp>
      <p:pic>
        <p:nvPicPr>
          <p:cNvPr id="9" name="Picture 3" descr="https://encrypted-tbn3.gstatic.com/images?q=tbn:ANd9GcTnhzh9EcblJhz9NRNDIJg_09ImWBLeCQJhQCjNHwPqtoSoZ11ZoeMPnrZm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5576" y="332656"/>
            <a:ext cx="734963" cy="7200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ln>
            <a:solidFill>
              <a:srgbClr val="0070C0"/>
            </a:solidFill>
          </a:ln>
        </p:spPr>
        <p:txBody>
          <a:bodyPr>
            <a:normAutofit/>
          </a:bodyPr>
          <a:lstStyle/>
          <a:p>
            <a:r>
              <a:rPr lang="it-IT" sz="2800" b="1" dirty="0" smtClean="0">
                <a:solidFill>
                  <a:srgbClr val="002060"/>
                </a:solidFill>
              </a:rPr>
              <a:t>          </a:t>
            </a:r>
            <a:r>
              <a:rPr lang="it-IT" sz="2800" b="1" u="sng" dirty="0" smtClean="0">
                <a:solidFill>
                  <a:srgbClr val="002060"/>
                </a:solidFill>
              </a:rPr>
              <a:t>Proposta di strumento oggettivo  per la rilevazione del mobbing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5040560"/>
          </a:xfrm>
          <a:ln>
            <a:solidFill>
              <a:srgbClr val="0070C0"/>
            </a:solidFill>
          </a:ln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it-IT" b="1" dirty="0" smtClean="0">
                <a:solidFill>
                  <a:srgbClr val="002060"/>
                </a:solidFill>
              </a:rPr>
              <a:t>           </a:t>
            </a:r>
          </a:p>
          <a:p>
            <a:pPr>
              <a:buNone/>
            </a:pPr>
            <a:endParaRPr lang="it-IT" b="1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it-IT" b="1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it-IT" b="1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it-IT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it-IT" b="1" dirty="0" smtClean="0">
                <a:solidFill>
                  <a:srgbClr val="002060"/>
                </a:solidFill>
              </a:rPr>
              <a:t>                                </a:t>
            </a:r>
          </a:p>
          <a:p>
            <a:pPr>
              <a:buNone/>
            </a:pPr>
            <a:r>
              <a:rPr lang="it-IT" sz="5600" dirty="0" smtClean="0">
                <a:cs typeface="Times New Roman" pitchFamily="18" charset="0"/>
              </a:rPr>
              <a:t>                       </a:t>
            </a:r>
            <a:r>
              <a:rPr lang="it-IT" sz="6400" dirty="0" smtClean="0">
                <a:cs typeface="Times New Roman" pitchFamily="18" charset="0"/>
              </a:rPr>
              <a:t>Item (arco temporale riferito agli ultimi 6 mesi) </a:t>
            </a:r>
            <a:r>
              <a:rPr lang="it-IT" sz="5600" dirty="0" smtClean="0">
                <a:cs typeface="Times New Roman" pitchFamily="18" charset="0"/>
              </a:rPr>
              <a:t>                                                      Si             No</a:t>
            </a:r>
          </a:p>
          <a:p>
            <a:pPr>
              <a:buNone/>
            </a:pPr>
            <a:endParaRPr lang="it-IT" sz="5600" dirty="0" smtClean="0">
              <a:cs typeface="Times New Roman" pitchFamily="18" charset="0"/>
            </a:endParaRPr>
          </a:p>
          <a:p>
            <a:pPr>
              <a:buNone/>
            </a:pPr>
            <a:r>
              <a:rPr lang="it-IT" sz="7200" dirty="0" smtClean="0">
                <a:cs typeface="Times New Roman" pitchFamily="18" charset="0"/>
              </a:rPr>
              <a:t> 1. Vieni rimproverato in modo eccessivo o aggressivo davanti a colleghi</a:t>
            </a:r>
          </a:p>
          <a:p>
            <a:pPr>
              <a:buNone/>
            </a:pPr>
            <a:r>
              <a:rPr lang="it-IT" sz="7200" dirty="0" smtClean="0">
                <a:cs typeface="Times New Roman" pitchFamily="18" charset="0"/>
              </a:rPr>
              <a:t>       o pazienti/parenti dei pazienti</a:t>
            </a:r>
          </a:p>
          <a:p>
            <a:pPr>
              <a:buNone/>
            </a:pPr>
            <a:r>
              <a:rPr lang="it-IT" sz="7200" dirty="0" smtClean="0"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it-IT" sz="7200" dirty="0" smtClean="0">
                <a:cs typeface="Times New Roman" pitchFamily="18" charset="0"/>
              </a:rPr>
              <a:t> 2.   Riceve commenti  offensivi o insulti da parte dei colleghi </a:t>
            </a:r>
          </a:p>
          <a:p>
            <a:pPr>
              <a:buNone/>
            </a:pPr>
            <a:r>
              <a:rPr lang="it-IT" sz="7200" dirty="0" smtClean="0"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it-IT" sz="7200" dirty="0" smtClean="0">
                <a:cs typeface="Times New Roman" pitchFamily="18" charset="0"/>
              </a:rPr>
              <a:t>3.    Riceve commenti offensivi o insulti da parte dei dirigenti </a:t>
            </a:r>
          </a:p>
          <a:p>
            <a:pPr>
              <a:buNone/>
            </a:pPr>
            <a:r>
              <a:rPr lang="it-IT" sz="7200" dirty="0" smtClean="0"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it-IT" sz="7200" dirty="0" smtClean="0">
                <a:cs typeface="Times New Roman" pitchFamily="18" charset="0"/>
              </a:rPr>
              <a:t>4.    Le capita di subire reazioni ostili</a:t>
            </a:r>
          </a:p>
          <a:p>
            <a:pPr>
              <a:buNone/>
            </a:pPr>
            <a:r>
              <a:rPr lang="it-IT" sz="7200" dirty="0" smtClean="0">
                <a:cs typeface="Times New Roman" pitchFamily="18" charset="0"/>
              </a:rPr>
              <a:t> </a:t>
            </a:r>
          </a:p>
          <a:p>
            <a:pPr marL="914400" indent="-914400">
              <a:buNone/>
            </a:pPr>
            <a:r>
              <a:rPr lang="it-IT" sz="7200" dirty="0" smtClean="0">
                <a:cs typeface="Times New Roman" pitchFamily="18" charset="0"/>
              </a:rPr>
              <a:t>5.     Le capita di essere umiliato o denigrato per le modalità di svolgimento</a:t>
            </a:r>
          </a:p>
          <a:p>
            <a:pPr marL="914400" indent="-914400">
              <a:buNone/>
            </a:pPr>
            <a:r>
              <a:rPr lang="it-IT" sz="7200" dirty="0" smtClean="0">
                <a:cs typeface="Times New Roman" pitchFamily="18" charset="0"/>
              </a:rPr>
              <a:t>        della sua attività professionale</a:t>
            </a:r>
          </a:p>
          <a:p>
            <a:pPr>
              <a:buNone/>
            </a:pPr>
            <a:r>
              <a:rPr lang="it-IT" sz="7200" dirty="0" smtClean="0"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it-IT" sz="5600" dirty="0" smtClean="0"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it-IT" sz="5600" dirty="0" smtClean="0"/>
              <a:t> </a:t>
            </a:r>
          </a:p>
          <a:p>
            <a:pPr>
              <a:buNone/>
            </a:pPr>
            <a:r>
              <a:rPr lang="it-IT" dirty="0" smtClean="0"/>
              <a:t> </a:t>
            </a:r>
            <a:endParaRPr lang="it-IT" dirty="0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467544" y="1696453"/>
            <a:ext cx="820891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600" b="1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Rischio di mobbing:   azioni negative che possono essere   percepite    dagli        infermieri   nella loro attività</a:t>
            </a:r>
            <a:endParaRPr kumimoji="0" lang="it-IT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1" name="Picture 3" descr="https://encrypted-tbn3.gstatic.com/images?q=tbn:ANd9GcTnhzh9EcblJhz9NRNDIJg_09ImWBLeCQJhQCjNHwPqtoSoZ11ZoeMPnrZ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332656"/>
            <a:ext cx="1022995" cy="10801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ln>
            <a:solidFill>
              <a:srgbClr val="0070C0"/>
            </a:solidFill>
          </a:ln>
        </p:spPr>
        <p:txBody>
          <a:bodyPr>
            <a:normAutofit/>
          </a:bodyPr>
          <a:lstStyle/>
          <a:p>
            <a:r>
              <a:rPr lang="it-IT" sz="2800" b="1" dirty="0" smtClean="0">
                <a:solidFill>
                  <a:srgbClr val="002060"/>
                </a:solidFill>
              </a:rPr>
              <a:t>                   </a:t>
            </a:r>
            <a:r>
              <a:rPr lang="it-IT" sz="2800" b="1" u="sng" dirty="0" smtClean="0">
                <a:solidFill>
                  <a:srgbClr val="002060"/>
                </a:solidFill>
              </a:rPr>
              <a:t>Proposta di strumento oggettivo  per la    rilevazione del mobbing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ln>
            <a:solidFill>
              <a:srgbClr val="0070C0"/>
            </a:solidFill>
          </a:ln>
        </p:spPr>
        <p:txBody>
          <a:bodyPr>
            <a:normAutofit fontScale="85000" lnSpcReduction="10000"/>
          </a:bodyPr>
          <a:lstStyle/>
          <a:p>
            <a:pPr>
              <a:buNone/>
            </a:pPr>
            <a:endParaRPr lang="it-IT" sz="1800" dirty="0" smtClean="0"/>
          </a:p>
          <a:p>
            <a:pPr>
              <a:buNone/>
            </a:pPr>
            <a:r>
              <a:rPr lang="it-IT" sz="1800" dirty="0" smtClean="0"/>
              <a:t>                                                                                                                                                         SI                  NO </a:t>
            </a:r>
          </a:p>
          <a:p>
            <a:pPr>
              <a:buNone/>
            </a:pPr>
            <a:r>
              <a:rPr lang="it-IT" sz="2200" dirty="0" smtClean="0"/>
              <a:t>  6. Le vengono ordinati dei lavori non previsti dal suo ruolo</a:t>
            </a:r>
          </a:p>
          <a:p>
            <a:pPr>
              <a:buNone/>
            </a:pPr>
            <a:r>
              <a:rPr lang="it-IT" sz="2200" dirty="0" smtClean="0"/>
              <a:t>     che sono al di sotto del suo livello di competenza</a:t>
            </a:r>
          </a:p>
          <a:p>
            <a:pPr>
              <a:buNone/>
            </a:pPr>
            <a:r>
              <a:rPr lang="it-IT" sz="2200" dirty="0" smtClean="0"/>
              <a:t>  7. Le è capitato di essere invitato a chiedere trasferimento </a:t>
            </a:r>
          </a:p>
          <a:p>
            <a:pPr>
              <a:buNone/>
            </a:pPr>
            <a:r>
              <a:rPr lang="it-IT" sz="2200" dirty="0" smtClean="0"/>
              <a:t>     o di essere trasferito senza motivazione</a:t>
            </a:r>
          </a:p>
          <a:p>
            <a:pPr>
              <a:buNone/>
            </a:pPr>
            <a:r>
              <a:rPr lang="it-IT" sz="2200" dirty="0" smtClean="0"/>
              <a:t>  8. Ad ogni minimo errore o imperfezione viene ripetutamente</a:t>
            </a:r>
          </a:p>
          <a:p>
            <a:pPr>
              <a:buNone/>
            </a:pPr>
            <a:r>
              <a:rPr lang="it-IT" sz="2200" dirty="0" smtClean="0"/>
              <a:t>     ripreso facendolo sentire incapace</a:t>
            </a:r>
          </a:p>
          <a:p>
            <a:pPr>
              <a:buNone/>
            </a:pPr>
            <a:r>
              <a:rPr lang="it-IT" sz="2200" dirty="0" smtClean="0"/>
              <a:t>  9. E vittima di false accuse</a:t>
            </a:r>
          </a:p>
          <a:p>
            <a:pPr>
              <a:buNone/>
            </a:pPr>
            <a:r>
              <a:rPr lang="it-IT" sz="2200" dirty="0" smtClean="0"/>
              <a:t>10.Le sue proposte/opinioni sono costantemente ignorate</a:t>
            </a:r>
          </a:p>
          <a:p>
            <a:pPr>
              <a:buNone/>
            </a:pPr>
            <a:endParaRPr lang="it-IT" sz="2600" dirty="0" smtClean="0"/>
          </a:p>
          <a:p>
            <a:pPr algn="just">
              <a:buNone/>
            </a:pPr>
            <a:r>
              <a:rPr lang="it-IT" sz="2600" dirty="0" smtClean="0"/>
              <a:t>     Nello studio di </a:t>
            </a:r>
            <a:r>
              <a:rPr lang="it-IT" sz="2600" dirty="0" err="1" smtClean="0"/>
              <a:t>Leyman</a:t>
            </a:r>
            <a:r>
              <a:rPr lang="it-IT" sz="2600" dirty="0" smtClean="0"/>
              <a:t> in Svezia, il mobbing venne definito come un’esposizione settimanale o più ad almeno un comportamento o un’azione negativa per un periodo di almeno sei mesi.</a:t>
            </a:r>
          </a:p>
          <a:p>
            <a:pPr>
              <a:buNone/>
            </a:pPr>
            <a:endParaRPr lang="it-IT" dirty="0"/>
          </a:p>
        </p:txBody>
      </p:sp>
      <p:pic>
        <p:nvPicPr>
          <p:cNvPr id="4" name="Picture 3" descr="https://encrypted-tbn3.gstatic.com/images?q=tbn:ANd9GcTnhzh9EcblJhz9NRNDIJg_09ImWBLeCQJhQCjNHwPqtoSoZ11ZoeMPnrZ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332656"/>
            <a:ext cx="1022995" cy="10801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it-IT" dirty="0" smtClean="0"/>
              <a:t>Questionario di personalità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it-IT" dirty="0" smtClean="0"/>
              <a:t>  </a:t>
            </a:r>
            <a:r>
              <a:rPr lang="it-IT" dirty="0" smtClean="0"/>
              <a:t>              </a:t>
            </a:r>
            <a:r>
              <a:rPr lang="it-IT" sz="1800" dirty="0" smtClean="0"/>
              <a:t>(Vittimismo inteso come difesa dai propri fantasmi persecutori interni)</a:t>
            </a:r>
          </a:p>
          <a:p>
            <a:pPr algn="just">
              <a:buNone/>
            </a:pPr>
            <a:r>
              <a:rPr lang="it-IT" dirty="0" smtClean="0"/>
              <a:t>                </a:t>
            </a:r>
            <a:r>
              <a:rPr lang="it-IT" sz="2400" dirty="0" smtClean="0"/>
              <a:t>Per eliminare alcune variabili indipendenti soggettive                	       (come un carattere con tratti vittimistici o  	     	       persecutori, </a:t>
            </a:r>
            <a:r>
              <a:rPr lang="it-IT" sz="2400" dirty="0" err="1" smtClean="0"/>
              <a:t>etc</a:t>
            </a:r>
            <a:r>
              <a:rPr lang="it-IT" sz="2400" dirty="0" smtClean="0"/>
              <a:t>) che potrebbero falsare la  		       valutazione della presenza di mobbing, viene somministrato anche un questionario di personalità volto a collezionare i suoi tratti caratteriali e culturali.</a:t>
            </a:r>
          </a:p>
          <a:p>
            <a:pPr algn="just">
              <a:buNone/>
            </a:pPr>
            <a:r>
              <a:rPr lang="it-IT" sz="2400" dirty="0" smtClean="0"/>
              <a:t>    </a:t>
            </a:r>
          </a:p>
          <a:p>
            <a:pPr algn="just">
              <a:buNone/>
            </a:pPr>
            <a:r>
              <a:rPr lang="it-IT" sz="2400" dirty="0" smtClean="0"/>
              <a:t> </a:t>
            </a:r>
            <a:r>
              <a:rPr lang="it-IT" sz="2400" dirty="0" smtClean="0"/>
              <a:t>    Dall’incrocio nella tabella dei dati di questi 2 questionari, avremo un’analisi dell’effettiva presenza di una situazione di mobbing sul posto di lavoro, al netto di altre influenze.</a:t>
            </a:r>
          </a:p>
          <a:p>
            <a:pPr algn="just">
              <a:buNone/>
            </a:pPr>
            <a:endParaRPr lang="it-IT" sz="2400" dirty="0" smtClean="0"/>
          </a:p>
          <a:p>
            <a:pPr algn="just">
              <a:buNone/>
            </a:pPr>
            <a:endParaRPr lang="it-IT" sz="2400" dirty="0"/>
          </a:p>
        </p:txBody>
      </p:sp>
      <p:pic>
        <p:nvPicPr>
          <p:cNvPr id="4" name="Picture 3" descr="https://encrypted-tbn3.gstatic.com/images?q=tbn:ANd9GcTnhzh9EcblJhz9NRNDIJg_09ImWBLeCQJhQCjNHwPqtoSoZ11ZoeMPnrZ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32656"/>
            <a:ext cx="1022995" cy="1080120"/>
          </a:xfrm>
          <a:prstGeom prst="rect">
            <a:avLst/>
          </a:prstGeom>
          <a:noFill/>
        </p:spPr>
      </p:pic>
      <p:pic>
        <p:nvPicPr>
          <p:cNvPr id="5" name="Immagine 4" descr="vittimismo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628800"/>
            <a:ext cx="1371600" cy="187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it-IT" sz="2800" dirty="0" smtClean="0"/>
              <a:t>        Autorealizzazione e attivazione delle proprie </a:t>
            </a:r>
            <a:br>
              <a:rPr lang="it-IT" sz="2800" dirty="0" smtClean="0"/>
            </a:br>
            <a:r>
              <a:rPr lang="it-IT" sz="2800" dirty="0" smtClean="0"/>
              <a:t>risorse di attuare il cambiamento </a:t>
            </a:r>
            <a:endParaRPr lang="it-IT" sz="2800" dirty="0"/>
          </a:p>
        </p:txBody>
      </p:sp>
      <p:pic>
        <p:nvPicPr>
          <p:cNvPr id="7" name="Segnaposto contenuto 6" descr="http://www.fabiomarchesi.com/images/associazioni_mentali_ok.jpg"/>
          <p:cNvPicPr>
            <a:picLocks noGrp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3524" y="1628800"/>
            <a:ext cx="3425952" cy="4464496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pic>
        <p:nvPicPr>
          <p:cNvPr id="8" name="Segnaposto contenuto 7" descr="http://4.bp.blogspot.com/-KEcMzwKQ5_c/U1N9TuK2clI/AAAAAAAABIc/An83qwPgpDs/s1600/motyl+na+kvete,+husenica,+zlty+kvet+175965.jpg"/>
          <p:cNvPicPr>
            <a:picLocks noGrp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1628800"/>
            <a:ext cx="4038600" cy="446449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pic>
        <p:nvPicPr>
          <p:cNvPr id="9" name="Picture 3" descr="https://encrypted-tbn3.gstatic.com/images?q=tbn:ANd9GcTnhzh9EcblJhz9NRNDIJg_09ImWBLeCQJhQCjNHwPqtoSoZ11ZoeMPnrZm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332656"/>
            <a:ext cx="1022995" cy="10801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244</Words>
  <Application>Microsoft Office PowerPoint</Application>
  <PresentationFormat>Presentazione su schermo (4:3)</PresentationFormat>
  <Paragraphs>48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6" baseType="lpstr">
      <vt:lpstr>Tema di Office</vt:lpstr>
      <vt:lpstr>SCALA DI VALUTAZIONE PER IDENTIFICAZIONE DEL MOBBING IN AMBITO SANITARIO                                                                                                        a cura di Gabriela Ciobanu</vt:lpstr>
      <vt:lpstr>          Proposta di strumento oggettivo  per la rilevazione del mobbing</vt:lpstr>
      <vt:lpstr>                   Proposta di strumento oggettivo  per la    rilevazione del mobbing</vt:lpstr>
      <vt:lpstr>Questionario di personalità</vt:lpstr>
      <vt:lpstr>        Autorealizzazione e attivazione delle proprie  risorse di attuare il cambiamento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Proposta di strumento oggettivo        per la rilevazione del mobbing </dc:title>
  <dc:creator>gabriela</dc:creator>
  <cp:lastModifiedBy>gabriela</cp:lastModifiedBy>
  <cp:revision>19</cp:revision>
  <dcterms:created xsi:type="dcterms:W3CDTF">2014-10-16T18:50:52Z</dcterms:created>
  <dcterms:modified xsi:type="dcterms:W3CDTF">2014-10-24T08:12:37Z</dcterms:modified>
</cp:coreProperties>
</file>