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4"/>
  </p:notesMasterIdLst>
  <p:sldIdLst>
    <p:sldId id="313" r:id="rId3"/>
    <p:sldId id="273" r:id="rId4"/>
    <p:sldId id="257" r:id="rId5"/>
    <p:sldId id="275" r:id="rId6"/>
    <p:sldId id="259" r:id="rId7"/>
    <p:sldId id="260" r:id="rId8"/>
    <p:sldId id="261" r:id="rId9"/>
    <p:sldId id="262" r:id="rId10"/>
    <p:sldId id="263" r:id="rId11"/>
    <p:sldId id="311" r:id="rId12"/>
    <p:sldId id="312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6" r:id="rId21"/>
    <p:sldId id="277" r:id="rId22"/>
    <p:sldId id="278" r:id="rId23"/>
    <p:sldId id="271" r:id="rId24"/>
    <p:sldId id="279" r:id="rId25"/>
    <p:sldId id="280" r:id="rId26"/>
    <p:sldId id="281" r:id="rId27"/>
    <p:sldId id="282" r:id="rId28"/>
    <p:sldId id="320" r:id="rId29"/>
    <p:sldId id="283" r:id="rId30"/>
    <p:sldId id="309" r:id="rId31"/>
    <p:sldId id="293" r:id="rId32"/>
    <p:sldId id="294" r:id="rId33"/>
    <p:sldId id="306" r:id="rId34"/>
    <p:sldId id="307" r:id="rId35"/>
    <p:sldId id="308" r:id="rId36"/>
    <p:sldId id="318" r:id="rId37"/>
    <p:sldId id="295" r:id="rId38"/>
    <p:sldId id="296" r:id="rId39"/>
    <p:sldId id="316" r:id="rId40"/>
    <p:sldId id="297" r:id="rId41"/>
    <p:sldId id="322" r:id="rId42"/>
    <p:sldId id="323" r:id="rId43"/>
    <p:sldId id="324" r:id="rId44"/>
    <p:sldId id="325" r:id="rId45"/>
    <p:sldId id="326" r:id="rId46"/>
    <p:sldId id="327" r:id="rId47"/>
    <p:sldId id="328" r:id="rId48"/>
    <p:sldId id="329" r:id="rId49"/>
    <p:sldId id="314" r:id="rId50"/>
    <p:sldId id="304" r:id="rId51"/>
    <p:sldId id="305" r:id="rId52"/>
    <p:sldId id="321" r:id="rId5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D760E-6487-486C-998C-5D4A2734DADE}" type="datetimeFigureOut">
              <a:rPr lang="it-IT" smtClean="0"/>
              <a:t>12/11/2014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E3E4D-8F56-47AA-ACA9-5152B15AB9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053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86557B-01F0-4C84-9021-89B56916108F}" type="slidenum">
              <a:rPr lang="it-IT" altLang="it-IT"/>
              <a:pPr/>
              <a:t>50</a:t>
            </a:fld>
            <a:endParaRPr lang="it-IT" altLang="it-IT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it-IT" altLang="it-IT"/>
          </a:p>
        </p:txBody>
      </p:sp>
      <p:sp>
        <p:nvSpPr>
          <p:cNvPr id="4280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it-IT" altLang="it-IT" smtClean="0">
                <a:solidFill>
                  <a:srgbClr val="2F1311"/>
                </a:solidFill>
              </a:endParaRPr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it-IT" altLang="it-IT" smtClean="0">
                <a:solidFill>
                  <a:srgbClr val="2F1311"/>
                </a:solidFill>
              </a:endParaRPr>
            </a:p>
          </p:txBody>
        </p:sp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it-IT" altLang="it-IT" smtClean="0">
                <a:solidFill>
                  <a:srgbClr val="2F1311"/>
                </a:solidFill>
              </a:endParaRPr>
            </a:p>
          </p:txBody>
        </p: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512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12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12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13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it-IT" smtClean="0">
                        <a:solidFill>
                          <a:srgbClr val="2F1311"/>
                        </a:solidFill>
                      </a:endParaRPr>
                    </a:p>
                  </p:txBody>
                </p:sp>
                <p:sp>
                  <p:nvSpPr>
                    <p:cNvPr id="513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it-IT" smtClean="0">
                        <a:solidFill>
                          <a:srgbClr val="2F1311"/>
                        </a:solidFill>
                      </a:endParaRPr>
                    </a:p>
                  </p:txBody>
                </p:sp>
              </p:grpSp>
              <p:sp>
                <p:nvSpPr>
                  <p:cNvPr id="513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t-IT" smtClean="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5133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t-IT" smtClean="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5134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t-IT" smtClean="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5135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t-IT" smtClean="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5136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t-IT" smtClean="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513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t-IT" smtClean="0">
                      <a:solidFill>
                        <a:srgbClr val="2F1311"/>
                      </a:solidFill>
                    </a:endParaRPr>
                  </a:p>
                </p:txBody>
              </p:sp>
            </p:grpSp>
            <p:pic>
              <p:nvPicPr>
                <p:cNvPr id="5138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39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0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1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2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3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4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5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5146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514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2F1311"/>
                </a:solidFill>
              </a:endParaRPr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2F1311"/>
                </a:solidFill>
              </a:endParaRPr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2F1311"/>
                </a:solidFill>
              </a:endParaRPr>
            </a:p>
          </p:txBody>
        </p:sp>
        <p:sp>
          <p:nvSpPr>
            <p:cNvPr id="516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2F1311"/>
                </a:solidFill>
              </a:endParaRPr>
            </a:p>
          </p:txBody>
        </p:sp>
        <p:sp>
          <p:nvSpPr>
            <p:cNvPr id="517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2F1311"/>
                </a:solidFill>
              </a:endParaRPr>
            </a:p>
          </p:txBody>
        </p:sp>
        <p:sp>
          <p:nvSpPr>
            <p:cNvPr id="517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2F1311"/>
                </a:solidFill>
              </a:endParaRPr>
            </a:p>
          </p:txBody>
        </p:sp>
        <p:sp>
          <p:nvSpPr>
            <p:cNvPr id="517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2F1311"/>
                </a:solidFill>
              </a:endParaRPr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2F1311"/>
                </a:solidFill>
              </a:endParaRPr>
            </a:p>
          </p:txBody>
        </p:sp>
        <p:sp>
          <p:nvSpPr>
            <p:cNvPr id="517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it-IT" altLang="it-IT" smtClean="0">
                <a:solidFill>
                  <a:srgbClr val="2F1311"/>
                </a:solidFill>
              </a:endParaRPr>
            </a:p>
          </p:txBody>
        </p:sp>
        <p:sp>
          <p:nvSpPr>
            <p:cNvPr id="517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2F1311"/>
                </a:solidFill>
              </a:endParaRPr>
            </a:p>
          </p:txBody>
        </p:sp>
        <p:sp>
          <p:nvSpPr>
            <p:cNvPr id="517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it-IT" altLang="it-IT" smtClean="0">
                <a:solidFill>
                  <a:srgbClr val="2F1311"/>
                </a:solidFill>
              </a:endParaRPr>
            </a:p>
          </p:txBody>
        </p:sp>
      </p:grpSp>
      <p:sp>
        <p:nvSpPr>
          <p:cNvPr id="517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altLang="it-IT" noProof="0" smtClean="0"/>
              <a:t>Fare clic per modificare lo stile del titolo</a:t>
            </a:r>
          </a:p>
        </p:txBody>
      </p:sp>
      <p:sp>
        <p:nvSpPr>
          <p:cNvPr id="517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it-IT" altLang="it-IT" noProof="0" smtClean="0"/>
              <a:t>Fare clic per modificare lo stile del sottotitolo dello schema</a:t>
            </a:r>
          </a:p>
        </p:txBody>
      </p:sp>
      <p:sp>
        <p:nvSpPr>
          <p:cNvPr id="5179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2F1311"/>
              </a:solidFill>
            </a:endParaRPr>
          </a:p>
        </p:txBody>
      </p:sp>
      <p:sp>
        <p:nvSpPr>
          <p:cNvPr id="5180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2F1311"/>
              </a:solidFill>
            </a:endParaRPr>
          </a:p>
        </p:txBody>
      </p:sp>
      <p:sp>
        <p:nvSpPr>
          <p:cNvPr id="5181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A99B38E-1210-42A8-AC18-8A76779FD5FD}" type="slidenum">
              <a:rPr lang="it-IT" altLang="it-IT">
                <a:solidFill>
                  <a:srgbClr val="2F1311"/>
                </a:solidFill>
              </a:rPr>
              <a:pPr/>
              <a:t>‹N›</a:t>
            </a:fld>
            <a:endParaRPr lang="it-IT" altLang="it-IT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72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2F131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2F131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B133A-4B13-47EC-9449-75A17F721D28}" type="slidenum">
              <a:rPr lang="it-IT" altLang="it-IT">
                <a:solidFill>
                  <a:srgbClr val="2F1311"/>
                </a:solidFill>
              </a:rPr>
              <a:pPr/>
              <a:t>‹N›</a:t>
            </a:fld>
            <a:endParaRPr lang="it-IT" altLang="it-IT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8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2F131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2F131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51EF5-D179-450D-9934-B46E2CB5A4C0}" type="slidenum">
              <a:rPr lang="it-IT" altLang="it-IT">
                <a:solidFill>
                  <a:srgbClr val="2F1311"/>
                </a:solidFill>
              </a:rPr>
              <a:pPr/>
              <a:t>‹N›</a:t>
            </a:fld>
            <a:endParaRPr lang="it-IT" altLang="it-IT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407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2F1311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2F1311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421D0-3B4E-4D8D-861D-4A9BAA3698B3}" type="slidenum">
              <a:rPr lang="it-IT" altLang="it-IT">
                <a:solidFill>
                  <a:srgbClr val="2F1311"/>
                </a:solidFill>
              </a:rPr>
              <a:pPr/>
              <a:t>‹N›</a:t>
            </a:fld>
            <a:endParaRPr lang="it-IT" altLang="it-IT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228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2F131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2F1311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225C0-5EE2-4084-A0FB-68C25C1CDA66}" type="slidenum">
              <a:rPr lang="it-IT" altLang="it-IT">
                <a:solidFill>
                  <a:srgbClr val="2F1311"/>
                </a:solidFill>
              </a:rPr>
              <a:pPr/>
              <a:t>‹N›</a:t>
            </a:fld>
            <a:endParaRPr lang="it-IT" altLang="it-IT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57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2F1311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2F131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D9946-EC97-4E9B-B5CD-B216655EAA94}" type="slidenum">
              <a:rPr lang="it-IT" altLang="it-IT">
                <a:solidFill>
                  <a:srgbClr val="2F1311"/>
                </a:solidFill>
              </a:rPr>
              <a:pPr/>
              <a:t>‹N›</a:t>
            </a:fld>
            <a:endParaRPr lang="it-IT" altLang="it-IT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958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2F1311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2F131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1F38D-A4FC-4816-A6E1-C91AE80427F3}" type="slidenum">
              <a:rPr lang="it-IT" altLang="it-IT">
                <a:solidFill>
                  <a:srgbClr val="2F1311"/>
                </a:solidFill>
              </a:rPr>
              <a:pPr/>
              <a:t>‹N›</a:t>
            </a:fld>
            <a:endParaRPr lang="it-IT" altLang="it-IT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16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2F1311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2F1311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8E701-9C9F-4E7B-B084-12BE59005D59}" type="slidenum">
              <a:rPr lang="it-IT" altLang="it-IT">
                <a:solidFill>
                  <a:srgbClr val="2F1311"/>
                </a:solidFill>
              </a:rPr>
              <a:pPr/>
              <a:t>‹N›</a:t>
            </a:fld>
            <a:endParaRPr lang="it-IT" altLang="it-IT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2F1311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2F1311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1080D-6E14-4525-B232-8E102B44E0A2}" type="slidenum">
              <a:rPr lang="it-IT" altLang="it-IT">
                <a:solidFill>
                  <a:srgbClr val="2F1311"/>
                </a:solidFill>
              </a:rPr>
              <a:pPr/>
              <a:t>‹N›</a:t>
            </a:fld>
            <a:endParaRPr lang="it-IT" altLang="it-IT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271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2F131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2F131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B3D38-7D2F-49BC-8EC6-16CBA831DE5C}" type="slidenum">
              <a:rPr lang="it-IT" altLang="it-IT">
                <a:solidFill>
                  <a:srgbClr val="2F1311"/>
                </a:solidFill>
              </a:rPr>
              <a:pPr/>
              <a:t>‹N›</a:t>
            </a:fld>
            <a:endParaRPr lang="it-IT" altLang="it-IT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55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2F131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2F131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A704D-BAE1-4AF3-ABD0-AC0C30C6AF5D}" type="slidenum">
              <a:rPr lang="it-IT" altLang="it-IT">
                <a:solidFill>
                  <a:srgbClr val="2F1311"/>
                </a:solidFill>
              </a:rPr>
              <a:pPr/>
              <a:t>‹N›</a:t>
            </a:fld>
            <a:endParaRPr lang="it-IT" altLang="it-IT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94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2F1311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2F1311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ED0019A3-7A84-447A-8CF0-2AEB03C6177C}" type="slidenum">
              <a:rPr lang="it-IT" altLang="it-IT">
                <a:solidFill>
                  <a:srgbClr val="2F1311"/>
                </a:solidFill>
              </a:rPr>
              <a:pPr/>
              <a:t>‹N›</a:t>
            </a:fld>
            <a:endParaRPr lang="it-IT" altLang="it-IT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820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2F1311"/>
              </a:solidFill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2F1311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BE554F86-04E2-4825-9D3B-42585914A444}" type="slidenum">
              <a:rPr lang="it-IT" altLang="it-IT">
                <a:solidFill>
                  <a:srgbClr val="2F1311"/>
                </a:solidFill>
              </a:rPr>
              <a:pPr/>
              <a:t>‹N›</a:t>
            </a:fld>
            <a:endParaRPr lang="it-IT" altLang="it-IT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2133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219075" y="227013"/>
            <a:ext cx="7477125" cy="58689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2F1311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2F131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7E7EC091-A590-4374-984F-95688BB5E1C5}" type="slidenum">
              <a:rPr lang="it-IT" altLang="it-IT">
                <a:solidFill>
                  <a:srgbClr val="2F1311"/>
                </a:solidFill>
              </a:rPr>
              <a:pPr/>
              <a:t>‹N›</a:t>
            </a:fld>
            <a:endParaRPr lang="it-IT" altLang="it-IT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38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63525" y="1598613"/>
            <a:ext cx="3616325" cy="21717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263525" y="3922713"/>
            <a:ext cx="3616325" cy="21732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2F131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2F1311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3BB158B6-EF09-4A27-8400-2DB7D385480D}" type="slidenum">
              <a:rPr lang="it-IT" altLang="it-IT">
                <a:solidFill>
                  <a:srgbClr val="2F1311"/>
                </a:solidFill>
              </a:rPr>
              <a:pPr/>
              <a:t>‹N›</a:t>
            </a:fld>
            <a:endParaRPr lang="it-IT" altLang="it-IT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67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12/11/2014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it-IT" altLang="it-IT" smtClean="0">
                <a:solidFill>
                  <a:srgbClr val="2F1311"/>
                </a:solidFill>
              </a:endParaRPr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it-IT" altLang="it-IT" smtClean="0">
                <a:solidFill>
                  <a:srgbClr val="2F1311"/>
                </a:solidFill>
              </a:endParaRPr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it-IT" altLang="it-IT" smtClean="0">
                <a:solidFill>
                  <a:srgbClr val="2F1311"/>
                </a:solidFill>
              </a:endParaRPr>
            </a:p>
          </p:txBody>
        </p:sp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103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04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410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410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it-IT" smtClean="0">
                        <a:solidFill>
                          <a:srgbClr val="2F1311"/>
                        </a:solidFill>
                      </a:endParaRPr>
                    </a:p>
                  </p:txBody>
                </p:sp>
                <p:sp>
                  <p:nvSpPr>
                    <p:cNvPr id="410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it-IT" smtClean="0">
                        <a:solidFill>
                          <a:srgbClr val="2F1311"/>
                        </a:solidFill>
                      </a:endParaRPr>
                    </a:p>
                  </p:txBody>
                </p:sp>
              </p:grpSp>
              <p:sp>
                <p:nvSpPr>
                  <p:cNvPr id="410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t-IT" smtClean="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4109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t-IT" smtClean="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4110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t-IT" smtClean="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4111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t-IT" smtClean="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4112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t-IT" smtClean="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411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it-IT" smtClean="0">
                      <a:solidFill>
                        <a:srgbClr val="2F1311"/>
                      </a:solidFill>
                    </a:endParaRPr>
                  </a:p>
                </p:txBody>
              </p:sp>
            </p:grpSp>
            <p:pic>
              <p:nvPicPr>
                <p:cNvPr id="4114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5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6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7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8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9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0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1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4122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4123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4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5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6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7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8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0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1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2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3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4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5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6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7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8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9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40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41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414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2F1311"/>
                </a:solidFill>
              </a:endParaRPr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2F1311"/>
                </a:solidFill>
              </a:endParaRPr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2F1311"/>
                </a:solidFill>
              </a:endParaRPr>
            </a:p>
          </p:txBody>
        </p:sp>
        <p:sp>
          <p:nvSpPr>
            <p:cNvPr id="414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8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2F1311"/>
                </a:solidFill>
              </a:endParaRPr>
            </a:p>
          </p:txBody>
        </p:sp>
        <p:sp>
          <p:nvSpPr>
            <p:cNvPr id="414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8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2F1311"/>
                </a:solidFill>
              </a:endParaRPr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2F1311"/>
                </a:solidFill>
              </a:endParaRPr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2F1311"/>
                </a:solidFill>
              </a:endParaRPr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2F1311"/>
                </a:solidFill>
              </a:endParaRPr>
            </a:p>
          </p:txBody>
        </p:sp>
        <p:sp>
          <p:nvSpPr>
            <p:cNvPr id="415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it-IT" altLang="it-IT" smtClean="0">
                <a:solidFill>
                  <a:srgbClr val="2F1311"/>
                </a:solidFill>
              </a:endParaRPr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mtClean="0">
                <a:solidFill>
                  <a:srgbClr val="2F1311"/>
                </a:solidFill>
              </a:endParaRPr>
            </a:p>
          </p:txBody>
        </p:sp>
        <p:sp>
          <p:nvSpPr>
            <p:cNvPr id="415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it-IT" altLang="it-IT" smtClean="0">
                <a:solidFill>
                  <a:srgbClr val="2F1311"/>
                </a:solidFill>
              </a:endParaRPr>
            </a:p>
          </p:txBody>
        </p:sp>
      </p:grpSp>
      <p:sp>
        <p:nvSpPr>
          <p:cNvPr id="4153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4154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155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mtClean="0">
              <a:solidFill>
                <a:srgbClr val="2F1311"/>
              </a:solidFill>
            </a:endParaRPr>
          </a:p>
        </p:txBody>
      </p:sp>
      <p:sp>
        <p:nvSpPr>
          <p:cNvPr id="4156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mtClean="0">
              <a:solidFill>
                <a:srgbClr val="2F1311"/>
              </a:solidFill>
            </a:endParaRPr>
          </a:p>
        </p:txBody>
      </p:sp>
      <p:sp>
        <p:nvSpPr>
          <p:cNvPr id="4157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D35E3E-C359-4187-8AD6-2F81E46A9E04}" type="slidenum">
              <a:rPr lang="it-IT" altLang="it-IT" smtClean="0">
                <a:solidFill>
                  <a:srgbClr val="2F131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25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9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20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21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file:///E:\Bruch_2.JPG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it-IT" dirty="0">
                <a:latin typeface="Chiller" panose="04020404031007020602" pitchFamily="82" charset="0"/>
              </a:rPr>
              <a:t>8 Novembre 2014</a:t>
            </a:r>
          </a:p>
          <a:p>
            <a:pPr marL="0" indent="0" algn="ctr">
              <a:buNone/>
            </a:pPr>
            <a:endParaRPr lang="it-IT" sz="2400" dirty="0">
              <a:latin typeface="Chiller" panose="04020404031007020602" pitchFamily="82" charset="0"/>
            </a:endParaRPr>
          </a:p>
          <a:p>
            <a:pPr marL="0" indent="0" algn="ctr">
              <a:buNone/>
            </a:pPr>
            <a:r>
              <a:rPr lang="it-IT" sz="4200" dirty="0">
                <a:latin typeface="Chiller" panose="04020404031007020602" pitchFamily="82" charset="0"/>
              </a:rPr>
              <a:t>«Le nuove </a:t>
            </a:r>
            <a:r>
              <a:rPr lang="it-IT" sz="4200" b="1" dirty="0">
                <a:latin typeface="Chiller" panose="04020404031007020602" pitchFamily="82" charset="0"/>
              </a:rPr>
              <a:t>competenze infermieristiche</a:t>
            </a:r>
            <a:r>
              <a:rPr lang="it-IT" sz="4200" dirty="0">
                <a:latin typeface="Chiller" panose="04020404031007020602" pitchFamily="82" charset="0"/>
              </a:rPr>
              <a:t> tra realtà e futuro:</a:t>
            </a:r>
          </a:p>
          <a:p>
            <a:pPr marL="0" indent="0" algn="ctr">
              <a:buNone/>
            </a:pPr>
            <a:r>
              <a:rPr lang="it-IT" sz="4200" dirty="0">
                <a:latin typeface="Chiller" panose="04020404031007020602" pitchFamily="82" charset="0"/>
              </a:rPr>
              <a:t> </a:t>
            </a:r>
            <a:r>
              <a:rPr lang="it-IT" sz="4200" b="1" dirty="0">
                <a:latin typeface="Chiller" panose="04020404031007020602" pitchFamily="82" charset="0"/>
              </a:rPr>
              <a:t>Impianto ed utilizzo dei PICC dalla teoria alla pratica»</a:t>
            </a:r>
          </a:p>
          <a:p>
            <a:pPr marL="0" indent="0" algn="ctr">
              <a:buNone/>
            </a:pPr>
            <a:endParaRPr lang="it-IT" sz="4200" b="1" dirty="0">
              <a:latin typeface="Chiller" panose="04020404031007020602" pitchFamily="82" charset="0"/>
            </a:endParaRPr>
          </a:p>
          <a:p>
            <a:pPr marL="0" indent="0" algn="ctr">
              <a:buNone/>
            </a:pPr>
            <a:endParaRPr lang="it-IT" dirty="0" smtClean="0">
              <a:latin typeface="Chiller" panose="04020404031007020602" pitchFamily="82" charset="0"/>
            </a:endParaRPr>
          </a:p>
          <a:p>
            <a:pPr marL="0" indent="0" algn="ctr">
              <a:buNone/>
            </a:pPr>
            <a:endParaRPr lang="it-IT" dirty="0">
              <a:latin typeface="Chiller" panose="04020404031007020602" pitchFamily="82" charset="0"/>
            </a:endParaRPr>
          </a:p>
          <a:p>
            <a:pPr marL="0" indent="0" algn="ctr">
              <a:buNone/>
            </a:pPr>
            <a:endParaRPr lang="it-IT" dirty="0" smtClean="0">
              <a:latin typeface="Chiller" panose="04020404031007020602" pitchFamily="82" charset="0"/>
            </a:endParaRPr>
          </a:p>
          <a:p>
            <a:pPr marL="0" indent="0" algn="ctr">
              <a:buNone/>
            </a:pPr>
            <a:endParaRPr lang="it-IT" dirty="0">
              <a:latin typeface="Chiller" panose="04020404031007020602" pitchFamily="82" charset="0"/>
            </a:endParaRPr>
          </a:p>
          <a:p>
            <a:pPr marL="0" indent="0" algn="ctr">
              <a:buNone/>
            </a:pPr>
            <a:endParaRPr lang="it-IT" dirty="0" smtClean="0">
              <a:latin typeface="Chiller" panose="04020404031007020602" pitchFamily="82" charset="0"/>
            </a:endParaRPr>
          </a:p>
          <a:p>
            <a:pPr marL="0" indent="0" algn="ctr">
              <a:buNone/>
            </a:pPr>
            <a:endParaRPr lang="it-IT" dirty="0">
              <a:latin typeface="Chiller" panose="04020404031007020602" pitchFamily="82" charset="0"/>
            </a:endParaRPr>
          </a:p>
          <a:p>
            <a:pPr marL="0" indent="0" algn="ctr">
              <a:buNone/>
            </a:pPr>
            <a:endParaRPr lang="it-IT" dirty="0">
              <a:latin typeface="Chiller" panose="04020404031007020602" pitchFamily="82" charset="0"/>
            </a:endParaRPr>
          </a:p>
          <a:p>
            <a:pPr marL="0" indent="0" algn="ctr">
              <a:buNone/>
            </a:pPr>
            <a:r>
              <a:rPr lang="it-IT" sz="5200" dirty="0">
                <a:latin typeface="Chiller" panose="04020404031007020602" pitchFamily="82" charset="0"/>
              </a:rPr>
              <a:t>Relatore: Sara </a:t>
            </a:r>
            <a:r>
              <a:rPr lang="it-IT" sz="5200" dirty="0" err="1">
                <a:latin typeface="Chiller" panose="04020404031007020602" pitchFamily="82" charset="0"/>
              </a:rPr>
              <a:t>Steffanuto</a:t>
            </a:r>
            <a:endParaRPr lang="it-IT" sz="5200" dirty="0">
              <a:latin typeface="Chiller" panose="04020404031007020602" pitchFamily="82" charset="0"/>
            </a:endParaRPr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625" y="2276872"/>
            <a:ext cx="4029075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001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PICC - vantaggi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800" dirty="0" smtClean="0"/>
              <a:t>Durata prolungata (ma di solito &lt; 3-4 mesi)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800" dirty="0" smtClean="0"/>
              <a:t>Accesso sia continuo che discontinuo, sia intraospedaliero che </a:t>
            </a:r>
            <a:r>
              <a:rPr lang="it-IT" sz="2800" dirty="0" err="1" smtClean="0"/>
              <a:t>extraospedaliero</a:t>
            </a:r>
            <a:endParaRPr lang="it-IT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it-IT" sz="2800" dirty="0" smtClean="0"/>
              <a:t>Possibilità di utilizzare qualsiasi tipo di infusione (accesso centrale)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800" dirty="0" smtClean="0"/>
              <a:t>Basso rischio infezioni </a:t>
            </a:r>
            <a:r>
              <a:rPr lang="it-IT" sz="2800" dirty="0" err="1" smtClean="0"/>
              <a:t>batteriemiche</a:t>
            </a:r>
            <a:endParaRPr lang="it-IT" sz="28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2400" dirty="0" smtClean="0"/>
              <a:t>&lt;1 infezione/1000gg </a:t>
            </a:r>
            <a:r>
              <a:rPr lang="it-IT" sz="2400" dirty="0" err="1" smtClean="0"/>
              <a:t>cat</a:t>
            </a:r>
            <a:endParaRPr lang="it-IT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it-IT" sz="2800" dirty="0" smtClean="0"/>
              <a:t>Specifici vantaggi della inserzione </a:t>
            </a:r>
            <a:r>
              <a:rPr lang="it-IT" sz="2800" dirty="0" err="1" smtClean="0"/>
              <a:t>ecoguidata</a:t>
            </a:r>
            <a:r>
              <a:rPr lang="it-IT" sz="2800" dirty="0" smtClean="0"/>
              <a:t>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2400" dirty="0" smtClean="0"/>
              <a:t>Possibilità di inserirli anche nel paziente ‘senza vene’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2400" dirty="0" smtClean="0"/>
              <a:t>Minime complicanze locali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2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751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PICC – rischio CRBSI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>
              <a:lnSpc>
                <a:spcPct val="80000"/>
              </a:lnSpc>
              <a:buFontTx/>
              <a:buNone/>
              <a:defRPr/>
            </a:pPr>
            <a:endParaRPr lang="it-IT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dirty="0" smtClean="0"/>
              <a:t>Basso rischio CRBSI: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2000" dirty="0" smtClean="0"/>
              <a:t>Lontananza da secrezioni nasali/orali/tracheali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2000" dirty="0" smtClean="0"/>
              <a:t>Bassa contaminazione della cute avambraccio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2000" dirty="0" smtClean="0"/>
              <a:t>Caratteristiche fisiche della cute avambraccio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t-IT" sz="2000" dirty="0" smtClean="0"/>
              <a:t>Medicazione stabile e pulita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dirty="0" smtClean="0"/>
              <a:t>Dati della letteratura: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it-IT" sz="1800" dirty="0" smtClean="0"/>
              <a:t>1 – 2 /1000 gg (Meta-analisi Maki 2006)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it-IT" sz="1800" dirty="0" smtClean="0"/>
              <a:t>0.8 /1000 gg (Moreau 2007)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it-IT" sz="1800" dirty="0" smtClean="0"/>
              <a:t>1.07 /1000 gg (</a:t>
            </a:r>
            <a:r>
              <a:rPr lang="it-IT" sz="1800" dirty="0" err="1" smtClean="0"/>
              <a:t>Garnacho</a:t>
            </a:r>
            <a:r>
              <a:rPr lang="it-IT" sz="1800" dirty="0" smtClean="0"/>
              <a:t> 2009, in ICU)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it-IT" sz="1800" dirty="0" smtClean="0"/>
              <a:t>0.4 /1000 gg (Studio prospettico UCSC 2006)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it-IT" sz="1800" dirty="0" smtClean="0"/>
              <a:t>0 /1000 gg (</a:t>
            </a:r>
            <a:r>
              <a:rPr lang="it-IT" sz="1800" dirty="0" err="1" smtClean="0"/>
              <a:t>Harnage</a:t>
            </a:r>
            <a:r>
              <a:rPr lang="it-IT" sz="1800" dirty="0" smtClean="0"/>
              <a:t>, 2006: ‘bundle’ specifico)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it-IT" sz="1800" dirty="0" smtClean="0"/>
              <a:t>Picco CRBSI a 20-22 gg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sz="2400" dirty="0" smtClean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1" r="23395"/>
          <a:stretch/>
        </p:blipFill>
        <p:spPr bwMode="auto">
          <a:xfrm>
            <a:off x="6895475" y="1412776"/>
            <a:ext cx="1484028" cy="49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184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PICC - svantaggi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it-IT" altLang="it-IT" sz="2800" dirty="0" smtClean="0">
              <a:solidFill>
                <a:srgbClr val="FFFF00"/>
              </a:solidFill>
            </a:endParaRPr>
          </a:p>
          <a:p>
            <a:r>
              <a:rPr lang="it-IT" altLang="it-IT" sz="2800" b="1" dirty="0"/>
              <a:t>I</a:t>
            </a:r>
            <a:r>
              <a:rPr lang="it-IT" altLang="it-IT" sz="2800" b="1" dirty="0" smtClean="0"/>
              <a:t>nserzione</a:t>
            </a:r>
            <a:r>
              <a:rPr lang="it-IT" altLang="it-IT" sz="2800" dirty="0" smtClean="0"/>
              <a:t>  richiede addestramento specifico</a:t>
            </a:r>
          </a:p>
          <a:p>
            <a:r>
              <a:rPr lang="it-IT" altLang="it-IT" sz="2800" b="1" dirty="0" smtClean="0"/>
              <a:t>Possibili complicanze </a:t>
            </a:r>
            <a:r>
              <a:rPr lang="it-IT" altLang="it-IT" sz="2800" dirty="0" smtClean="0"/>
              <a:t>locali (flebiti e tromboflebiti)</a:t>
            </a:r>
          </a:p>
          <a:p>
            <a:r>
              <a:rPr lang="it-IT" altLang="it-IT" sz="2800" b="1" dirty="0" smtClean="0"/>
              <a:t>La gestione </a:t>
            </a:r>
            <a:r>
              <a:rPr lang="it-IT" altLang="it-IT" sz="2800" dirty="0" smtClean="0"/>
              <a:t>richiede ‘</a:t>
            </a:r>
            <a:r>
              <a:rPr lang="it-IT" altLang="it-IT" sz="2800" dirty="0" err="1" smtClean="0"/>
              <a:t>know</a:t>
            </a:r>
            <a:r>
              <a:rPr lang="it-IT" altLang="it-IT" sz="2800" dirty="0" smtClean="0"/>
              <a:t> </a:t>
            </a:r>
            <a:r>
              <a:rPr lang="it-IT" altLang="it-IT" sz="2800" dirty="0" err="1" smtClean="0"/>
              <a:t>how</a:t>
            </a:r>
            <a:r>
              <a:rPr lang="it-IT" altLang="it-IT" sz="2800" dirty="0" smtClean="0"/>
              <a:t>’ specifico </a:t>
            </a:r>
          </a:p>
          <a:p>
            <a:endParaRPr lang="it-IT" altLang="it-IT" sz="2800" dirty="0" smtClean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25144"/>
            <a:ext cx="4104456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68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Flussi dei PICC</a:t>
            </a:r>
          </a:p>
        </p:txBody>
      </p:sp>
      <p:sp>
        <p:nvSpPr>
          <p:cNvPr id="22531" name="Rectangle 1027"/>
          <p:cNvSpPr>
            <a:spLocks noGrp="1" noRot="1" noChangeArrowheads="1"/>
          </p:cNvSpPr>
          <p:nvPr>
            <p:ph idx="1"/>
          </p:nvPr>
        </p:nvSpPr>
        <p:spPr>
          <a:xfrm>
            <a:off x="685800" y="1143000"/>
            <a:ext cx="7772400" cy="4343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it-IT" altLang="it-IT" dirty="0" smtClean="0"/>
              <a:t>Gravità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2400" dirty="0" smtClean="0"/>
              <a:t>3 </a:t>
            </a:r>
            <a:r>
              <a:rPr lang="it-IT" altLang="it-IT" sz="2400" dirty="0" err="1" smtClean="0"/>
              <a:t>Fr</a:t>
            </a:r>
            <a:r>
              <a:rPr lang="it-IT" altLang="it-IT" sz="2400" dirty="0" smtClean="0"/>
              <a:t> 		50-75 ml/</a:t>
            </a:r>
            <a:r>
              <a:rPr lang="it-IT" altLang="it-IT" sz="2400" dirty="0" err="1" smtClean="0"/>
              <a:t>hr</a:t>
            </a:r>
            <a:r>
              <a:rPr lang="it-IT" altLang="it-IT" sz="2400" dirty="0" smtClean="0"/>
              <a:t>	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2400" dirty="0" smtClean="0"/>
              <a:t>4 </a:t>
            </a:r>
            <a:r>
              <a:rPr lang="it-IT" altLang="it-IT" sz="2400" dirty="0" err="1" smtClean="0"/>
              <a:t>Fr</a:t>
            </a:r>
            <a:r>
              <a:rPr lang="it-IT" altLang="it-IT" sz="2400" dirty="0" smtClean="0"/>
              <a:t>		100-175 ml/</a:t>
            </a:r>
            <a:r>
              <a:rPr lang="it-IT" altLang="it-IT" sz="2400" dirty="0" err="1" smtClean="0"/>
              <a:t>hr</a:t>
            </a:r>
            <a:endParaRPr lang="it-IT" altLang="it-IT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it-IT" altLang="it-IT" sz="2400" dirty="0" smtClean="0"/>
              <a:t>5 </a:t>
            </a:r>
            <a:r>
              <a:rPr lang="it-IT" altLang="it-IT" sz="2400" dirty="0" err="1" smtClean="0"/>
              <a:t>Fr</a:t>
            </a:r>
            <a:r>
              <a:rPr lang="it-IT" altLang="it-IT" sz="2400" dirty="0" smtClean="0"/>
              <a:t>		&gt; 200 ml/</a:t>
            </a:r>
            <a:r>
              <a:rPr lang="it-IT" altLang="it-IT" sz="2400" dirty="0" err="1" smtClean="0"/>
              <a:t>hr</a:t>
            </a:r>
            <a:endParaRPr lang="it-IT" altLang="it-IT" sz="2400" dirty="0" smtClean="0"/>
          </a:p>
          <a:p>
            <a:pPr eaLnBrk="1" hangingPunct="1">
              <a:lnSpc>
                <a:spcPct val="90000"/>
              </a:lnSpc>
            </a:pPr>
            <a:r>
              <a:rPr lang="it-IT" altLang="it-IT" dirty="0" smtClean="0"/>
              <a:t>Pompa</a:t>
            </a:r>
            <a:endParaRPr lang="it-IT" altLang="it-IT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it-IT" altLang="it-IT" sz="2400" dirty="0" smtClean="0"/>
              <a:t>3 </a:t>
            </a:r>
            <a:r>
              <a:rPr lang="it-IT" altLang="it-IT" sz="2400" dirty="0" err="1" smtClean="0"/>
              <a:t>Fr</a:t>
            </a:r>
            <a:r>
              <a:rPr lang="it-IT" altLang="it-IT" sz="2400" dirty="0" smtClean="0"/>
              <a:t>		400-450 ml/</a:t>
            </a:r>
            <a:r>
              <a:rPr lang="it-IT" altLang="it-IT" sz="2400" dirty="0" err="1" smtClean="0"/>
              <a:t>hr</a:t>
            </a:r>
            <a:endParaRPr lang="it-IT" altLang="it-IT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it-IT" altLang="it-IT" sz="2400" dirty="0" smtClean="0"/>
              <a:t>4 </a:t>
            </a:r>
            <a:r>
              <a:rPr lang="it-IT" altLang="it-IT" sz="2400" dirty="0" err="1" smtClean="0"/>
              <a:t>Fr</a:t>
            </a:r>
            <a:r>
              <a:rPr lang="it-IT" altLang="it-IT" sz="2400" dirty="0" smtClean="0"/>
              <a:t>		500-750 ml/</a:t>
            </a:r>
            <a:r>
              <a:rPr lang="it-IT" altLang="it-IT" sz="2400" dirty="0" err="1" smtClean="0"/>
              <a:t>hr</a:t>
            </a:r>
            <a:endParaRPr lang="it-IT" altLang="it-IT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it-IT" altLang="it-IT" sz="2400" dirty="0" smtClean="0"/>
              <a:t>5 </a:t>
            </a:r>
            <a:r>
              <a:rPr lang="it-IT" altLang="it-IT" sz="2400" dirty="0" err="1" smtClean="0"/>
              <a:t>Fr</a:t>
            </a:r>
            <a:r>
              <a:rPr lang="it-IT" altLang="it-IT" sz="2400" dirty="0" smtClean="0"/>
              <a:t>		&gt; 750 ml/</a:t>
            </a:r>
            <a:r>
              <a:rPr lang="it-IT" altLang="it-IT" sz="2400" dirty="0" err="1" smtClean="0"/>
              <a:t>hr</a:t>
            </a:r>
            <a:endParaRPr lang="it-IT" altLang="it-IT" sz="24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it-IT" altLang="it-IT" sz="2400" dirty="0" smtClean="0"/>
          </a:p>
          <a:p>
            <a:pPr eaLnBrk="1" hangingPunct="1">
              <a:lnSpc>
                <a:spcPct val="90000"/>
              </a:lnSpc>
            </a:pPr>
            <a:r>
              <a:rPr lang="it-IT" altLang="it-IT" sz="2700" dirty="0" smtClean="0"/>
              <a:t>GROSHONG PICC  Gravità (4Fr) 540ml/</a:t>
            </a:r>
            <a:r>
              <a:rPr lang="it-IT" altLang="it-IT" sz="2700" dirty="0" err="1" smtClean="0"/>
              <a:t>hr</a:t>
            </a:r>
            <a:r>
              <a:rPr lang="it-IT" altLang="it-IT" sz="27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700" dirty="0" smtClean="0"/>
              <a:t>POWER PICC  Gravità  (5Fr) 1.185 ml/</a:t>
            </a:r>
            <a:r>
              <a:rPr lang="it-IT" altLang="it-IT" sz="2700" dirty="0" err="1" smtClean="0"/>
              <a:t>hr</a:t>
            </a:r>
            <a:endParaRPr lang="it-IT" altLang="it-IT" sz="2400" dirty="0" smtClean="0"/>
          </a:p>
          <a:p>
            <a:pPr lvl="1" eaLnBrk="1" hangingPunct="1">
              <a:lnSpc>
                <a:spcPct val="90000"/>
              </a:lnSpc>
            </a:pPr>
            <a:endParaRPr lang="it-IT" altLang="it-IT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86352" y="2737482"/>
            <a:ext cx="511256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18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PICC: Possibilità d’uso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it-IT" sz="2800" smtClean="0"/>
              <a:t>Soluzioni iperosmolari (NP)</a:t>
            </a:r>
          </a:p>
          <a:p>
            <a:pPr eaLnBrk="1" hangingPunct="1"/>
            <a:r>
              <a:rPr lang="it-IT" altLang="it-IT" sz="2800" smtClean="0"/>
              <a:t>Farmaci vescicanti/irritanti (PCT)</a:t>
            </a:r>
          </a:p>
          <a:p>
            <a:pPr eaLnBrk="1" hangingPunct="1"/>
            <a:r>
              <a:rPr lang="it-IT" altLang="it-IT" sz="2800" smtClean="0"/>
              <a:t>Terapie endovenose protratte (&lt;12 mesi)</a:t>
            </a:r>
          </a:p>
          <a:p>
            <a:pPr eaLnBrk="1" hangingPunct="1"/>
            <a:r>
              <a:rPr lang="it-IT" altLang="it-IT" sz="2800" smtClean="0"/>
              <a:t>Sangue e emoderivati (&gt; 4 Fr)</a:t>
            </a:r>
          </a:p>
          <a:p>
            <a:pPr eaLnBrk="1" hangingPunct="1"/>
            <a:r>
              <a:rPr lang="it-IT" altLang="it-IT" sz="2800" smtClean="0"/>
              <a:t>Ripetuti prelievi (&gt; 4 Fr)</a:t>
            </a:r>
          </a:p>
          <a:p>
            <a:pPr eaLnBrk="1" hangingPunct="1"/>
            <a:r>
              <a:rPr lang="it-IT" altLang="it-IT" sz="2800" smtClean="0"/>
              <a:t>Utilizzo in terapia intensiva (Power = 5ml/sec) </a:t>
            </a:r>
          </a:p>
          <a:p>
            <a:pPr eaLnBrk="1" hangingPunct="1"/>
            <a:r>
              <a:rPr lang="it-IT" altLang="it-IT" sz="2800" smtClean="0"/>
              <a:t>Utilizzo con MdC (Power = 300psi)</a:t>
            </a:r>
          </a:p>
          <a:p>
            <a:pPr eaLnBrk="1" hangingPunct="1">
              <a:buFont typeface="Wingdings" pitchFamily="2" charset="2"/>
              <a:buNone/>
            </a:pPr>
            <a:endParaRPr lang="it-IT" altLang="it-IT" smtClean="0"/>
          </a:p>
        </p:txBody>
      </p:sp>
      <p:pic>
        <p:nvPicPr>
          <p:cNvPr id="23556" name="Picture 4" descr="power pi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929188"/>
            <a:ext cx="442912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23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/>
              <a:t>Vantaggi dei PICC vs. vie periferiche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it-IT" dirty="0" smtClean="0"/>
              <a:t>Maggior comfort del paziente</a:t>
            </a:r>
          </a:p>
          <a:p>
            <a:pPr eaLnBrk="1" hangingPunct="1"/>
            <a:r>
              <a:rPr lang="it-IT" altLang="it-IT" dirty="0" smtClean="0"/>
              <a:t>Risparmio delle vene periferiche</a:t>
            </a:r>
          </a:p>
          <a:p>
            <a:pPr eaLnBrk="1" hangingPunct="1"/>
            <a:r>
              <a:rPr lang="it-IT" altLang="it-IT" dirty="0" smtClean="0"/>
              <a:t>Uso discontinuo</a:t>
            </a:r>
          </a:p>
          <a:p>
            <a:pPr eaLnBrk="1" hangingPunct="1"/>
            <a:r>
              <a:rPr lang="it-IT" altLang="it-IT" dirty="0" smtClean="0"/>
              <a:t>Accesso venoso stabile</a:t>
            </a:r>
          </a:p>
          <a:p>
            <a:pPr eaLnBrk="1" hangingPunct="1"/>
            <a:r>
              <a:rPr lang="it-IT" altLang="it-IT" dirty="0" smtClean="0"/>
              <a:t>Lunga durata (1-12 mesi)</a:t>
            </a:r>
          </a:p>
          <a:p>
            <a:pPr eaLnBrk="1" hangingPunct="1"/>
            <a:endParaRPr lang="it-IT" altLang="it-IT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60260"/>
            <a:ext cx="3528392" cy="327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9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Vantaggi dei PICC vs. CVC</a:t>
            </a: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it-IT" dirty="0" smtClean="0"/>
              <a:t>Abolizione rischi </a:t>
            </a:r>
            <a:r>
              <a:rPr lang="it-IT" altLang="it-IT" dirty="0" err="1" smtClean="0"/>
              <a:t>venipuntura</a:t>
            </a:r>
            <a:r>
              <a:rPr lang="it-IT" altLang="it-IT" dirty="0" smtClean="0"/>
              <a:t> centrale</a:t>
            </a:r>
          </a:p>
          <a:p>
            <a:pPr eaLnBrk="1" hangingPunct="1"/>
            <a:r>
              <a:rPr lang="it-IT" altLang="it-IT" dirty="0" smtClean="0"/>
              <a:t>Impianto infermieristico</a:t>
            </a:r>
          </a:p>
          <a:p>
            <a:pPr eaLnBrk="1" hangingPunct="1"/>
            <a:r>
              <a:rPr lang="it-IT" altLang="it-IT" dirty="0" smtClean="0"/>
              <a:t>Impianto “bed-side”</a:t>
            </a:r>
          </a:p>
          <a:p>
            <a:pPr eaLnBrk="1" hangingPunct="1"/>
            <a:r>
              <a:rPr lang="it-IT" altLang="it-IT" dirty="0" smtClean="0"/>
              <a:t>Minor rischio di sepsi sistemiche (Maki)</a:t>
            </a:r>
          </a:p>
          <a:p>
            <a:pPr eaLnBrk="1" hangingPunct="1"/>
            <a:r>
              <a:rPr lang="it-IT" altLang="it-IT" dirty="0" smtClean="0"/>
              <a:t>Costi più bassi  (Total </a:t>
            </a:r>
            <a:r>
              <a:rPr lang="it-IT" altLang="it-IT" dirty="0" err="1" smtClean="0"/>
              <a:t>Assesment</a:t>
            </a:r>
            <a:r>
              <a:rPr lang="it-IT" altLang="it-IT" dirty="0" smtClean="0"/>
              <a:t>)</a:t>
            </a:r>
          </a:p>
          <a:p>
            <a:pPr eaLnBrk="1" hangingPunct="1"/>
            <a:endParaRPr lang="it-IT" altLang="it-IT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562" y="4645702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3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Quali materiali?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altLang="it-IT" sz="4800" b="1" dirty="0" smtClean="0">
                <a:latin typeface="Batang" panose="02030600000101010101" pitchFamily="18" charset="-127"/>
                <a:ea typeface="Batang" panose="02030600000101010101" pitchFamily="18" charset="-127"/>
                <a:cs typeface="Angsana New" panose="02020603050405020304" pitchFamily="18" charset="-34"/>
              </a:rPr>
              <a:t>SILICONE</a:t>
            </a:r>
          </a:p>
          <a:p>
            <a:pPr algn="ctr"/>
            <a:r>
              <a:rPr lang="it-IT" altLang="it-IT" sz="4800" b="1" dirty="0" smtClean="0">
                <a:latin typeface="Batang" panose="02030600000101010101" pitchFamily="18" charset="-127"/>
                <a:ea typeface="Batang" panose="02030600000101010101" pitchFamily="18" charset="-127"/>
                <a:cs typeface="Angsana New" panose="02020603050405020304" pitchFamily="18" charset="-34"/>
              </a:rPr>
              <a:t>POLIURETANI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73016"/>
            <a:ext cx="4536504" cy="301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8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Silicone</a:t>
            </a:r>
          </a:p>
        </p:txBody>
      </p:sp>
      <p:pic>
        <p:nvPicPr>
          <p:cNvPr id="18436" name="Picture 4" descr="HP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143000"/>
            <a:ext cx="392747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286000" y="5429250"/>
            <a:ext cx="5786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it-IT" sz="2400" b="1" dirty="0"/>
              <a:t>Maggiore tendenza al kinking 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it-IT" sz="2400" b="1" dirty="0"/>
              <a:t>Maggiore spessore della parete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400" dirty="0"/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395288" y="2008188"/>
            <a:ext cx="381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-357188" y="1000125"/>
            <a:ext cx="5000626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dirty="0"/>
              <a:t>Biocompatibilità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dirty="0">
                <a:solidFill>
                  <a:schemeClr val="bg2">
                    <a:lumMod val="10000"/>
                  </a:schemeClr>
                </a:solidFill>
              </a:rPr>
              <a:t>Biostabilità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dirty="0">
                <a:solidFill>
                  <a:schemeClr val="bg2">
                    <a:lumMod val="10000"/>
                  </a:schemeClr>
                </a:solidFill>
              </a:rPr>
              <a:t>Bassa interattività con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dirty="0">
                <a:solidFill>
                  <a:schemeClr val="bg2">
                    <a:lumMod val="10000"/>
                  </a:schemeClr>
                </a:solidFill>
              </a:rPr>
              <a:t> 	composti chimici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dirty="0">
                <a:solidFill>
                  <a:schemeClr val="bg2">
                    <a:lumMod val="10000"/>
                  </a:schemeClr>
                </a:solidFill>
              </a:rPr>
              <a:t>Morbidezza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dirty="0">
                <a:solidFill>
                  <a:schemeClr val="bg2">
                    <a:lumMod val="10000"/>
                  </a:schemeClr>
                </a:solidFill>
              </a:rPr>
              <a:t>	(basso rischio trombosi)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dirty="0">
                <a:solidFill>
                  <a:schemeClr val="bg2">
                    <a:lumMod val="10000"/>
                  </a:schemeClr>
                </a:solidFill>
              </a:rPr>
              <a:t>Poca interferenza con i 	farmaci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dirty="0">
                <a:solidFill>
                  <a:schemeClr val="bg2">
                    <a:lumMod val="10000"/>
                  </a:schemeClr>
                </a:solidFill>
              </a:rPr>
              <a:t>Scarsa rugosità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dirty="0">
                <a:solidFill>
                  <a:schemeClr val="bg2">
                    <a:lumMod val="10000"/>
                  </a:schemeClr>
                </a:solidFill>
              </a:rPr>
              <a:t>          (minore adesione batterica</a:t>
            </a:r>
            <a:r>
              <a:rPr lang="it-IT" sz="2000" dirty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593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CAUTION !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Attenzione all’utilizzo di etere o solventi: possono danneggiare il silicone</a:t>
            </a:r>
          </a:p>
        </p:txBody>
      </p:sp>
      <p:pic>
        <p:nvPicPr>
          <p:cNvPr id="379908" name="Picture 4" descr="rotto in radiolog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889250"/>
            <a:ext cx="4824413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712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3339"/>
            <a:ext cx="8360099" cy="6262005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3429000"/>
            <a:ext cx="8229600" cy="1143000"/>
          </a:xfrm>
        </p:spPr>
        <p:txBody>
          <a:bodyPr>
            <a:normAutofit/>
          </a:bodyPr>
          <a:lstStyle/>
          <a:p>
            <a:r>
              <a:rPr lang="it-IT" sz="6600" dirty="0" smtClean="0">
                <a:latin typeface="Brush Script MT" panose="03060802040406070304" pitchFamily="66" charset="0"/>
              </a:rPr>
              <a:t>Presentazione  PICC</a:t>
            </a:r>
            <a:endParaRPr lang="it-IT" sz="66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901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/>
              <a:t>Una eccezione: il silicone dei cateteri Groshong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 sz="2800" u="sng" dirty="0"/>
              <a:t>Non contiene solfato di bario</a:t>
            </a:r>
          </a:p>
          <a:p>
            <a:pPr lvl="1"/>
            <a:r>
              <a:rPr lang="it-IT" altLang="it-IT" sz="2400" dirty="0"/>
              <a:t>Maggiore resistenza meccanica rispetto agli altri cateteri di silicone</a:t>
            </a:r>
          </a:p>
          <a:p>
            <a:pPr lvl="1"/>
            <a:r>
              <a:rPr lang="it-IT" altLang="it-IT" sz="2400" dirty="0"/>
              <a:t>Maggior diametro interno</a:t>
            </a:r>
          </a:p>
          <a:p>
            <a:pPr lvl="1"/>
            <a:r>
              <a:rPr lang="it-IT" altLang="it-IT" sz="2400" dirty="0"/>
              <a:t>E’ trasparente</a:t>
            </a:r>
          </a:p>
          <a:p>
            <a:pPr lvl="1"/>
            <a:r>
              <a:rPr lang="it-IT" altLang="it-IT" sz="2400" dirty="0"/>
              <a:t>E’ comunque radio-opaco (striscia di tecnezio)</a:t>
            </a:r>
          </a:p>
          <a:p>
            <a:pPr lvl="1"/>
            <a:r>
              <a:rPr lang="it-IT" altLang="it-IT" sz="2400" dirty="0"/>
              <a:t>E’ comunque sensibile ai solventi (etere, acetone, etc.)</a:t>
            </a:r>
          </a:p>
        </p:txBody>
      </p:sp>
      <p:pic>
        <p:nvPicPr>
          <p:cNvPr id="381956" name="Picture 4" descr="Diapositiva4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797425"/>
            <a:ext cx="2449512" cy="18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17375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it-IT"/>
              <a:t>Lesioni del silicone</a:t>
            </a:r>
          </a:p>
        </p:txBody>
      </p:sp>
      <p:pic>
        <p:nvPicPr>
          <p:cNvPr id="382979" name="Picture 3" descr="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3508375" cy="2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2980" name="Picture 4" descr="port rot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3316288"/>
            <a:ext cx="4137025" cy="267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2981" name="Text Box 5"/>
          <p:cNvSpPr txBox="1">
            <a:spLocks noChangeArrowheads="1"/>
          </p:cNvSpPr>
          <p:nvPr/>
        </p:nvSpPr>
        <p:spPr bwMode="auto">
          <a:xfrm>
            <a:off x="3759200" y="150495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>
                <a:solidFill>
                  <a:schemeClr val="tx2"/>
                </a:solidFill>
              </a:rPr>
              <a:t>Pinch off</a:t>
            </a:r>
          </a:p>
        </p:txBody>
      </p:sp>
      <p:sp>
        <p:nvSpPr>
          <p:cNvPr id="382982" name="Text Box 6"/>
          <p:cNvSpPr txBox="1">
            <a:spLocks noChangeArrowheads="1"/>
          </p:cNvSpPr>
          <p:nvPr/>
        </p:nvSpPr>
        <p:spPr bwMode="auto">
          <a:xfrm>
            <a:off x="5343525" y="6113463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>
                <a:solidFill>
                  <a:schemeClr val="tx2"/>
                </a:solidFill>
              </a:rPr>
              <a:t>usura</a:t>
            </a:r>
          </a:p>
        </p:txBody>
      </p:sp>
    </p:spTree>
    <p:extLst>
      <p:ext uri="{BB962C8B-B14F-4D97-AF65-F5344CB8AC3E}">
        <p14:creationId xmlns:p14="http://schemas.microsoft.com/office/powerpoint/2010/main" val="3494747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Poliuretani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3500438"/>
            <a:ext cx="7786687" cy="3357562"/>
          </a:xfrm>
          <a:noFill/>
        </p:spPr>
        <p:txBody>
          <a:bodyPr/>
          <a:lstStyle/>
          <a:p>
            <a:pPr>
              <a:lnSpc>
                <a:spcPct val="80000"/>
              </a:lnSpc>
              <a:spcBef>
                <a:spcPct val="40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it-IT" altLang="it-IT" sz="2800" dirty="0" smtClean="0"/>
              <a:t>stabili, morbidi, resistenti</a:t>
            </a:r>
          </a:p>
          <a:p>
            <a:pPr>
              <a:lnSpc>
                <a:spcPct val="80000"/>
              </a:lnSpc>
              <a:spcBef>
                <a:spcPct val="40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it-IT" altLang="it-IT" sz="2800" dirty="0" smtClean="0"/>
              <a:t>	 ……i policarbonati-uretani </a:t>
            </a:r>
            <a:r>
              <a:rPr lang="it-IT" altLang="it-IT" sz="2800" u="sng" dirty="0" smtClean="0"/>
              <a:t>alifatici </a:t>
            </a:r>
            <a:r>
              <a:rPr lang="it-IT" altLang="it-IT" sz="2800" dirty="0" smtClean="0"/>
              <a:t>(3° gen.) </a:t>
            </a:r>
          </a:p>
          <a:p>
            <a:pPr>
              <a:lnSpc>
                <a:spcPct val="80000"/>
              </a:lnSpc>
              <a:spcBef>
                <a:spcPct val="40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it-IT" altLang="it-IT" sz="2000" b="1" dirty="0" err="1" smtClean="0">
                <a:latin typeface="Arial Narrow" pitchFamily="34" charset="0"/>
              </a:rPr>
              <a:t>Carbothane</a:t>
            </a:r>
            <a:r>
              <a:rPr lang="it-IT" altLang="it-IT" sz="2000" b="1" dirty="0" smtClean="0">
                <a:latin typeface="Arial Narrow" pitchFamily="34" charset="0"/>
              </a:rPr>
              <a:t>  </a:t>
            </a:r>
          </a:p>
          <a:p>
            <a:pPr>
              <a:lnSpc>
                <a:spcPct val="80000"/>
              </a:lnSpc>
              <a:spcBef>
                <a:spcPct val="40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it-IT" altLang="it-IT" sz="2000" b="1" dirty="0" err="1" smtClean="0">
                <a:latin typeface="Arial Narrow" pitchFamily="34" charset="0"/>
              </a:rPr>
              <a:t>Corethane</a:t>
            </a:r>
            <a:r>
              <a:rPr lang="it-IT" altLang="it-IT" sz="2000" b="1" dirty="0" smtClean="0">
                <a:latin typeface="Arial Narrow" pitchFamily="34" charset="0"/>
              </a:rPr>
              <a:t>  </a:t>
            </a:r>
          </a:p>
          <a:p>
            <a:pPr>
              <a:lnSpc>
                <a:spcPct val="80000"/>
              </a:lnSpc>
              <a:spcBef>
                <a:spcPct val="40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it-IT" altLang="it-IT" sz="2000" b="1" dirty="0" err="1" smtClean="0">
                <a:latin typeface="Arial Narrow" pitchFamily="34" charset="0"/>
              </a:rPr>
              <a:t>Chronoflex</a:t>
            </a:r>
            <a:r>
              <a:rPr lang="it-IT" altLang="it-IT" sz="2000" b="1" dirty="0" smtClean="0">
                <a:latin typeface="Arial Narrow" pitchFamily="34" charset="0"/>
              </a:rPr>
              <a:t>  </a:t>
            </a:r>
          </a:p>
          <a:p>
            <a:pPr>
              <a:lnSpc>
                <a:spcPct val="80000"/>
              </a:lnSpc>
              <a:spcBef>
                <a:spcPct val="40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it-IT" altLang="it-IT" sz="2400" b="1" dirty="0" err="1" smtClean="0">
                <a:latin typeface="Arial Narrow" pitchFamily="34" charset="0"/>
                <a:sym typeface="Wingdings" pitchFamily="2" charset="2"/>
              </a:rPr>
              <a:t>Tecothane</a:t>
            </a:r>
            <a:r>
              <a:rPr lang="it-IT" altLang="it-IT" sz="2400" b="1" dirty="0" smtClean="0">
                <a:latin typeface="Arial Narrow" pitchFamily="34" charset="0"/>
                <a:sym typeface="Wingdings" pitchFamily="2" charset="2"/>
              </a:rPr>
              <a:t> (Bard </a:t>
            </a:r>
            <a:r>
              <a:rPr lang="it-IT" altLang="it-IT" sz="2400" b="1" dirty="0" err="1" smtClean="0">
                <a:latin typeface="Arial Narrow" pitchFamily="34" charset="0"/>
                <a:sym typeface="Wingdings" pitchFamily="2" charset="2"/>
              </a:rPr>
              <a:t>Power</a:t>
            </a:r>
            <a:r>
              <a:rPr lang="it-IT" altLang="it-IT" sz="2400" b="1" dirty="0" smtClean="0">
                <a:latin typeface="Arial Narrow" pitchFamily="34" charset="0"/>
                <a:sym typeface="Wingdings" pitchFamily="2" charset="2"/>
              </a:rPr>
              <a:t> </a:t>
            </a:r>
            <a:r>
              <a:rPr lang="it-IT" altLang="it-IT" sz="2400" b="1" dirty="0" err="1" smtClean="0">
                <a:latin typeface="Arial Narrow" pitchFamily="34" charset="0"/>
                <a:sym typeface="Wingdings" pitchFamily="2" charset="2"/>
              </a:rPr>
              <a:t>Picc</a:t>
            </a:r>
            <a:r>
              <a:rPr lang="it-IT" altLang="it-IT" sz="2400" b="1" dirty="0" smtClean="0">
                <a:latin typeface="Arial Narrow" pitchFamily="34" charset="0"/>
                <a:sym typeface="Wingdings" pitchFamily="2" charset="2"/>
              </a:rPr>
              <a:t>)</a:t>
            </a:r>
          </a:p>
        </p:txBody>
      </p:sp>
      <p:pic>
        <p:nvPicPr>
          <p:cNvPr id="19461" name="Picture 5" descr="HP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071563"/>
            <a:ext cx="50006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-468313" y="1484313"/>
            <a:ext cx="42116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dirty="0">
                <a:solidFill>
                  <a:schemeClr val="bg2">
                    <a:lumMod val="10000"/>
                  </a:schemeClr>
                </a:solidFill>
              </a:rPr>
              <a:t>Polieter-uretani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dirty="0">
                <a:solidFill>
                  <a:schemeClr val="bg2">
                    <a:lumMod val="10000"/>
                  </a:schemeClr>
                </a:solidFill>
              </a:rPr>
              <a:t>Poliester-uretani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dirty="0">
                <a:solidFill>
                  <a:schemeClr val="bg2">
                    <a:lumMod val="10000"/>
                  </a:schemeClr>
                </a:solidFill>
              </a:rPr>
              <a:t>Policarbonati-uretani</a:t>
            </a:r>
          </a:p>
        </p:txBody>
      </p:sp>
    </p:spTree>
    <p:extLst>
      <p:ext uri="{BB962C8B-B14F-4D97-AF65-F5344CB8AC3E}">
        <p14:creationId xmlns:p14="http://schemas.microsoft.com/office/powerpoint/2010/main" val="3284077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it-IT"/>
              <a:t>    Poliuretani</a:t>
            </a:r>
            <a:endParaRPr lang="it-IT" altLang="it-IT" u="sng">
              <a:solidFill>
                <a:schemeClr val="hlink"/>
              </a:solidFill>
            </a:endParaRP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it-IT" altLang="it-IT" b="1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it-IT" altLang="it-IT" sz="2400" dirty="0"/>
              <a:t>C</a:t>
            </a:r>
            <a:r>
              <a:rPr lang="it-IT" altLang="it-IT" sz="2400" dirty="0" smtClean="0"/>
              <a:t>ostituiscono </a:t>
            </a:r>
            <a:r>
              <a:rPr lang="it-IT" altLang="it-IT" sz="2400" dirty="0"/>
              <a:t>una CLASSE di materie plastiche, diverse tra </a:t>
            </a:r>
            <a:r>
              <a:rPr lang="it-IT" altLang="it-IT" sz="2400" dirty="0" smtClean="0"/>
              <a:t>loro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altLang="it-IT" sz="2400" dirty="0" smtClean="0"/>
              <a:t> </a:t>
            </a:r>
            <a:endParaRPr lang="it-IT" altLang="it-IT" sz="2400" dirty="0"/>
          </a:p>
          <a:p>
            <a:pPr>
              <a:lnSpc>
                <a:spcPct val="90000"/>
              </a:lnSpc>
            </a:pPr>
            <a:r>
              <a:rPr lang="it-IT" altLang="it-IT" sz="2400" dirty="0"/>
              <a:t>R</a:t>
            </a:r>
            <a:r>
              <a:rPr lang="it-IT" altLang="it-IT" sz="2400" dirty="0" smtClean="0"/>
              <a:t>ispetto </a:t>
            </a:r>
            <a:r>
              <a:rPr lang="it-IT" altLang="it-IT" sz="2400" dirty="0"/>
              <a:t>al silicone: materiale più rigido e resistente e quindi con diametro interno </a:t>
            </a:r>
            <a:r>
              <a:rPr lang="it-IT" altLang="it-IT" sz="2400" dirty="0" smtClean="0"/>
              <a:t>maggiore</a:t>
            </a:r>
          </a:p>
          <a:p>
            <a:pPr marL="0" indent="0">
              <a:lnSpc>
                <a:spcPct val="90000"/>
              </a:lnSpc>
              <a:buNone/>
            </a:pPr>
            <a:endParaRPr lang="it-IT" altLang="it-IT" sz="2400" dirty="0"/>
          </a:p>
          <a:p>
            <a:pPr>
              <a:lnSpc>
                <a:spcPct val="90000"/>
              </a:lnSpc>
            </a:pPr>
            <a:r>
              <a:rPr lang="it-IT" altLang="it-IT" sz="2400" dirty="0"/>
              <a:t>Evoluzione tecnologica nel tempo: da poliuretani a basso costo (di prima generazione, PUR </a:t>
            </a:r>
            <a:r>
              <a:rPr lang="it-IT" altLang="it-IT" sz="2400" u="sng" dirty="0"/>
              <a:t>aromatici</a:t>
            </a:r>
            <a:r>
              <a:rPr lang="it-IT" altLang="it-IT" sz="2400" dirty="0"/>
              <a:t>) fino ai poliuretani </a:t>
            </a:r>
            <a:r>
              <a:rPr lang="it-IT" altLang="it-IT" sz="2400" u="sng" dirty="0"/>
              <a:t>alifatici</a:t>
            </a:r>
            <a:r>
              <a:rPr lang="it-IT" altLang="it-IT" sz="2400" dirty="0"/>
              <a:t>, più costosi, che ‘mimano’ il silicone</a:t>
            </a:r>
          </a:p>
          <a:p>
            <a:pPr>
              <a:lnSpc>
                <a:spcPct val="90000"/>
              </a:lnSpc>
            </a:pPr>
            <a:endParaRPr lang="it-IT" altLang="it-IT" sz="2400" dirty="0"/>
          </a:p>
        </p:txBody>
      </p:sp>
    </p:spTree>
    <p:extLst>
      <p:ext uri="{BB962C8B-B14F-4D97-AF65-F5344CB8AC3E}">
        <p14:creationId xmlns:p14="http://schemas.microsoft.com/office/powerpoint/2010/main" val="2429485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 </a:t>
            </a:r>
            <a:r>
              <a:rPr lang="it-IT" altLang="it-IT" dirty="0"/>
              <a:t>S</a:t>
            </a:r>
            <a:r>
              <a:rPr lang="it-IT" altLang="it-IT" dirty="0" smtClean="0"/>
              <a:t>vantaggi </a:t>
            </a:r>
            <a:r>
              <a:rPr lang="it-IT" altLang="it-IT" dirty="0"/>
              <a:t>dei poliuretani</a:t>
            </a:r>
          </a:p>
        </p:txBody>
      </p:sp>
      <p:pic>
        <p:nvPicPr>
          <p:cNvPr id="21507" name="Picture 3" descr="HP-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916113"/>
            <a:ext cx="4419600" cy="3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E:\Bruch_2.JPG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33528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563938" y="5661025"/>
            <a:ext cx="41513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400">
                <a:solidFill>
                  <a:schemeClr val="tx2"/>
                </a:solidFill>
              </a:rPr>
              <a:t>Minore stabilità strutturale </a:t>
            </a:r>
          </a:p>
          <a:p>
            <a:r>
              <a:rPr lang="it-IT" altLang="it-IT" sz="2400">
                <a:solidFill>
                  <a:schemeClr val="tx2"/>
                </a:solidFill>
              </a:rPr>
              <a:t>a sostanze chimiche(farmaci)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23850" y="4003675"/>
            <a:ext cx="32400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400">
                <a:solidFill>
                  <a:schemeClr val="tx2"/>
                </a:solidFill>
              </a:rPr>
              <a:t>Sensibilità nei confronti</a:t>
            </a:r>
          </a:p>
          <a:p>
            <a:r>
              <a:rPr lang="it-IT" altLang="it-IT" sz="2400">
                <a:solidFill>
                  <a:schemeClr val="tx2"/>
                </a:solidFill>
              </a:rPr>
              <a:t> di alcool e acetone</a:t>
            </a:r>
          </a:p>
          <a:p>
            <a:r>
              <a:rPr lang="it-IT" altLang="it-IT" sz="2400">
                <a:solidFill>
                  <a:schemeClr val="tx2"/>
                </a:solidFill>
              </a:rPr>
              <a:t>(disinfettanti)</a:t>
            </a:r>
          </a:p>
        </p:txBody>
      </p:sp>
    </p:spTree>
    <p:extLst>
      <p:ext uri="{BB962C8B-B14F-4D97-AF65-F5344CB8AC3E}">
        <p14:creationId xmlns:p14="http://schemas.microsoft.com/office/powerpoint/2010/main" val="383614662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Problema emergente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 sz="2800" dirty="0"/>
              <a:t>Rischio di rottura dei cateteri in silicone e in poliuretano sottoposti ad alte pressioni durante esami radiologici con mezzo di contrasto (TC e MR)</a:t>
            </a:r>
          </a:p>
        </p:txBody>
      </p:sp>
      <p:pic>
        <p:nvPicPr>
          <p:cNvPr id="387076" name="Picture 4" descr="risonanza magne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05263"/>
            <a:ext cx="3389313" cy="253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7077" name="Picture 5" descr="T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3284538"/>
            <a:ext cx="2257425" cy="315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05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Power Injectors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 sz="2400" dirty="0"/>
              <a:t>Pressioni fino a 300 psi</a:t>
            </a:r>
          </a:p>
          <a:p>
            <a:pPr lvl="1"/>
            <a:r>
              <a:rPr lang="it-IT" altLang="it-IT" sz="2000" dirty="0"/>
              <a:t>Silicone: </a:t>
            </a:r>
            <a:r>
              <a:rPr lang="it-IT" altLang="it-IT" sz="2000" dirty="0" err="1"/>
              <a:t>max</a:t>
            </a:r>
            <a:r>
              <a:rPr lang="it-IT" altLang="it-IT" sz="2000" dirty="0"/>
              <a:t> 50-60 psi</a:t>
            </a:r>
          </a:p>
          <a:p>
            <a:pPr lvl="1"/>
            <a:r>
              <a:rPr lang="it-IT" altLang="it-IT" sz="2000" dirty="0"/>
              <a:t>Poliuretani: </a:t>
            </a:r>
            <a:r>
              <a:rPr lang="it-IT" altLang="it-IT" sz="2000" dirty="0" err="1"/>
              <a:t>max</a:t>
            </a:r>
            <a:r>
              <a:rPr lang="it-IT" altLang="it-IT" sz="2000" dirty="0"/>
              <a:t> 100 psi</a:t>
            </a:r>
          </a:p>
        </p:txBody>
      </p:sp>
      <p:pic>
        <p:nvPicPr>
          <p:cNvPr id="388100" name="Picture 4" descr="power inj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412875"/>
            <a:ext cx="33337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8101" name="Picture 5" descr="groshong esploso x md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40100"/>
            <a:ext cx="3240087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544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latin typeface="Colonna MT" panose="04020805060202030203" pitchFamily="82" charset="0"/>
                <a:cs typeface="Arabic Typesetting" panose="03020402040406030203" pitchFamily="66" charset="-78"/>
              </a:rPr>
              <a:t>Quando utilizzare un dispositivo </a:t>
            </a:r>
            <a:r>
              <a:rPr lang="it-IT" b="1" dirty="0" err="1">
                <a:latin typeface="Colonna MT" panose="04020805060202030203" pitchFamily="82" charset="0"/>
                <a:cs typeface="Arabic Typesetting" panose="03020402040406030203" pitchFamily="66" charset="-78"/>
              </a:rPr>
              <a:t>Power</a:t>
            </a:r>
            <a:r>
              <a:rPr lang="it-IT" b="1" dirty="0">
                <a:latin typeface="Colonna MT" panose="04020805060202030203" pitchFamily="82" charset="0"/>
                <a:cs typeface="Arabic Typesetting" panose="03020402040406030203" pitchFamily="66" charset="-78"/>
              </a:rPr>
              <a:t> </a:t>
            </a:r>
            <a:r>
              <a:rPr lang="it-IT" b="1" dirty="0" err="1">
                <a:latin typeface="Colonna MT" panose="04020805060202030203" pitchFamily="82" charset="0"/>
                <a:cs typeface="Arabic Typesetting" panose="03020402040406030203" pitchFamily="66" charset="-78"/>
              </a:rPr>
              <a:t>Injection</a:t>
            </a:r>
            <a:endParaRPr lang="it-IT" b="1" dirty="0">
              <a:latin typeface="Colonna MT" panose="04020805060202030203" pitchFamily="82" charset="0"/>
              <a:cs typeface="Arabic Typesetting" panose="03020402040406030203" pitchFamily="66" charset="-7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975" indent="0">
              <a:buFont typeface="Wingdings 2" pitchFamily="18" charset="2"/>
              <a:buNone/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dispositivi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power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injection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sono indicati nei pazienti che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</a:p>
          <a:p>
            <a:pPr marL="180975" indent="0">
              <a:buFont typeface="Wingdings 2" pitchFamily="18" charset="2"/>
              <a:buNone/>
              <a:defRPr/>
            </a:pP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Eseguono diverse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stadiazioni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tac durante il percorso 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terapeutico</a:t>
            </a:r>
          </a:p>
          <a:p>
            <a:pPr>
              <a:defRPr/>
            </a:pP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Devono eseguire protocolli terapeutici ad alti flussi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4819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600"/>
              <a:t>Cateteri resistenti ad alte pressioni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 dirty="0"/>
              <a:t>Es.: </a:t>
            </a:r>
            <a:r>
              <a:rPr lang="it-IT" altLang="it-IT" dirty="0" err="1"/>
              <a:t>Power</a:t>
            </a:r>
            <a:r>
              <a:rPr lang="it-IT" altLang="it-IT" dirty="0"/>
              <a:t> PICC</a:t>
            </a:r>
          </a:p>
          <a:p>
            <a:pPr lvl="1"/>
            <a:r>
              <a:rPr lang="it-IT" altLang="it-IT" dirty="0"/>
              <a:t>PUR ultra-resistente</a:t>
            </a:r>
          </a:p>
          <a:p>
            <a:pPr lvl="1"/>
            <a:r>
              <a:rPr lang="it-IT" altLang="it-IT" dirty="0"/>
              <a:t>Connessioni speciali</a:t>
            </a:r>
          </a:p>
        </p:txBody>
      </p:sp>
      <p:pic>
        <p:nvPicPr>
          <p:cNvPr id="389124" name="Picture 4" descr="CIMG14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284538"/>
            <a:ext cx="4321175" cy="32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542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SC_00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408" y="912273"/>
            <a:ext cx="3655093" cy="322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ower pic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2986" y="3476200"/>
            <a:ext cx="3650208" cy="2737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31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8625"/>
            <a:ext cx="9144000" cy="714375"/>
          </a:xfrm>
        </p:spPr>
        <p:txBody>
          <a:bodyPr>
            <a:normAutofit fontScale="90000"/>
          </a:bodyPr>
          <a:lstStyle/>
          <a:p>
            <a:r>
              <a:rPr lang="it-IT" altLang="it-IT" smtClean="0"/>
              <a:t>Classificazione degli accessi venosi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57375"/>
            <a:ext cx="7772400" cy="4214813"/>
          </a:xfrm>
        </p:spPr>
        <p:txBody>
          <a:bodyPr>
            <a:normAutofit lnSpcReduction="10000"/>
          </a:bodyPr>
          <a:lstStyle/>
          <a:p>
            <a:r>
              <a:rPr lang="it-IT" altLang="it-IT" smtClean="0"/>
              <a:t>A breve termine</a:t>
            </a:r>
          </a:p>
          <a:p>
            <a:pPr lvl="1"/>
            <a:r>
              <a:rPr lang="it-IT" altLang="it-IT" smtClean="0"/>
              <a:t>Accessi periferici (Ago Cannula - Midline)</a:t>
            </a:r>
          </a:p>
          <a:p>
            <a:pPr lvl="1"/>
            <a:r>
              <a:rPr lang="it-IT" altLang="it-IT" smtClean="0"/>
              <a:t>Accessi centrali non tunnellizzati in PUR</a:t>
            </a:r>
          </a:p>
          <a:p>
            <a:r>
              <a:rPr lang="it-IT" altLang="it-IT" smtClean="0"/>
              <a:t>A medio/lungo termine</a:t>
            </a:r>
          </a:p>
          <a:p>
            <a:pPr lvl="1"/>
            <a:r>
              <a:rPr lang="it-IT" altLang="it-IT" smtClean="0"/>
              <a:t>Sistemi venosi centrali non tunnel. (Honh)</a:t>
            </a:r>
          </a:p>
          <a:p>
            <a:pPr lvl="1"/>
            <a:r>
              <a:rPr lang="it-IT" altLang="it-IT" smtClean="0"/>
              <a:t>Sistemi venosi centrali tunnel. (Groshong)</a:t>
            </a:r>
          </a:p>
          <a:p>
            <a:pPr lvl="1"/>
            <a:r>
              <a:rPr lang="it-IT" altLang="it-IT" smtClean="0"/>
              <a:t>Sistemi venosi centrali tot. impiant. (Port)</a:t>
            </a:r>
          </a:p>
          <a:p>
            <a:pPr lvl="1"/>
            <a:r>
              <a:rPr lang="it-IT" altLang="it-IT" smtClean="0"/>
              <a:t>Sistemi venosi centrali ins. periferico (Picc)</a:t>
            </a:r>
          </a:p>
        </p:txBody>
      </p:sp>
    </p:spTree>
    <p:extLst>
      <p:ext uri="{BB962C8B-B14F-4D97-AF65-F5344CB8AC3E}">
        <p14:creationId xmlns:p14="http://schemas.microsoft.com/office/powerpoint/2010/main" val="51082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800" dirty="0"/>
              <a:t>   Calibro del catetere</a:t>
            </a:r>
            <a:endParaRPr lang="it-IT" altLang="it-IT" dirty="0">
              <a:solidFill>
                <a:schemeClr val="hlink"/>
              </a:solidFill>
            </a:endParaRP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it-IT" altLang="it-IT" sz="2400" dirty="0"/>
              <a:t>Variabile secondo la necessità clinica</a:t>
            </a:r>
          </a:p>
          <a:p>
            <a:r>
              <a:rPr lang="it-IT" altLang="it-IT" sz="2400" dirty="0"/>
              <a:t>Nei cateteri a breve termine, il calibro si esprime di solito in ‘</a:t>
            </a:r>
            <a:r>
              <a:rPr lang="it-IT" altLang="it-IT" sz="2400" dirty="0" err="1"/>
              <a:t>gauge</a:t>
            </a:r>
            <a:r>
              <a:rPr lang="it-IT" altLang="it-IT" sz="2400" dirty="0"/>
              <a:t>’ (1/cm q) – riferito al </a:t>
            </a:r>
            <a:r>
              <a:rPr lang="it-IT" altLang="it-IT" sz="2400" u="sng" dirty="0"/>
              <a:t>diametro interno</a:t>
            </a:r>
          </a:p>
          <a:p>
            <a:r>
              <a:rPr lang="it-IT" altLang="it-IT" sz="2400" dirty="0"/>
              <a:t>Nei cateteri a medio-lungo termine, il calibro si esprime preferibilmente in ‘French’ (1 mm = 3 </a:t>
            </a:r>
            <a:r>
              <a:rPr lang="it-IT" altLang="it-IT" sz="2400" dirty="0" err="1"/>
              <a:t>Fr</a:t>
            </a:r>
            <a:r>
              <a:rPr lang="it-IT" altLang="it-IT" sz="2400" dirty="0"/>
              <a:t>) – riferito al </a:t>
            </a:r>
            <a:r>
              <a:rPr lang="it-IT" altLang="it-IT" sz="2400" u="sng" dirty="0"/>
              <a:t>diametro esterno</a:t>
            </a:r>
          </a:p>
          <a:p>
            <a:r>
              <a:rPr lang="it-IT" altLang="it-IT" sz="2400" dirty="0"/>
              <a:t>Ricordare:</a:t>
            </a:r>
          </a:p>
          <a:p>
            <a:pPr lvl="1" algn="ctr"/>
            <a:r>
              <a:rPr lang="it-IT" altLang="it-IT" sz="3600" dirty="0"/>
              <a:t>1 mm  =  3 </a:t>
            </a:r>
            <a:r>
              <a:rPr lang="it-IT" altLang="it-IT" sz="3600" dirty="0" err="1"/>
              <a:t>Fr</a:t>
            </a:r>
            <a:r>
              <a:rPr lang="it-IT" altLang="it-IT" sz="3600" dirty="0"/>
              <a:t>  =  </a:t>
            </a:r>
            <a:r>
              <a:rPr lang="it-IT" altLang="it-IT" sz="3600" dirty="0" err="1"/>
              <a:t>ca</a:t>
            </a:r>
            <a:r>
              <a:rPr lang="it-IT" altLang="it-IT" sz="3600" dirty="0"/>
              <a:t>. 19 G</a:t>
            </a:r>
          </a:p>
          <a:p>
            <a:pPr lvl="1" algn="ctr"/>
            <a:r>
              <a:rPr lang="it-IT" altLang="it-IT" sz="3600" dirty="0"/>
              <a:t>2 mm  =  6 </a:t>
            </a:r>
            <a:r>
              <a:rPr lang="it-IT" altLang="it-IT" sz="3600" dirty="0" err="1"/>
              <a:t>Fr</a:t>
            </a:r>
            <a:r>
              <a:rPr lang="it-IT" altLang="it-IT" sz="3600" dirty="0"/>
              <a:t>  =  </a:t>
            </a:r>
            <a:r>
              <a:rPr lang="it-IT" altLang="it-IT" sz="3600" dirty="0" err="1"/>
              <a:t>ca</a:t>
            </a:r>
            <a:r>
              <a:rPr lang="it-IT" altLang="it-IT" sz="3600" dirty="0"/>
              <a:t>. 15 G</a:t>
            </a:r>
          </a:p>
          <a:p>
            <a:pPr lvl="1" algn="ctr"/>
            <a:r>
              <a:rPr lang="it-IT" altLang="it-IT" sz="3600" dirty="0"/>
              <a:t>3 mm  =  9 </a:t>
            </a:r>
            <a:r>
              <a:rPr lang="it-IT" altLang="it-IT" sz="3600" dirty="0" err="1"/>
              <a:t>Fr</a:t>
            </a:r>
            <a:r>
              <a:rPr lang="it-IT" altLang="it-IT" sz="3600" dirty="0"/>
              <a:t>  =  </a:t>
            </a:r>
            <a:r>
              <a:rPr lang="it-IT" altLang="it-IT" sz="3600" dirty="0" err="1"/>
              <a:t>ca</a:t>
            </a:r>
            <a:r>
              <a:rPr lang="it-IT" altLang="it-IT" sz="3600" dirty="0"/>
              <a:t>. 11.5 G</a:t>
            </a:r>
          </a:p>
        </p:txBody>
      </p:sp>
    </p:spTree>
    <p:extLst>
      <p:ext uri="{BB962C8B-B14F-4D97-AF65-F5344CB8AC3E}">
        <p14:creationId xmlns:p14="http://schemas.microsoft.com/office/powerpoint/2010/main" val="27240224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CAUTION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Utilizzare il catetere più piccolo possibile, purchè sufficiente agli scopi previsti</a:t>
            </a:r>
          </a:p>
          <a:p>
            <a:pPr lvl="1"/>
            <a:r>
              <a:rPr lang="it-IT" altLang="it-IT"/>
              <a:t>Es.: in età neonatale/pediatrica</a:t>
            </a:r>
          </a:p>
          <a:p>
            <a:pPr lvl="1"/>
            <a:r>
              <a:rPr lang="it-IT" altLang="it-IT"/>
              <a:t>Es.: per infusioni di portata limitata</a:t>
            </a:r>
          </a:p>
        </p:txBody>
      </p:sp>
      <p:pic>
        <p:nvPicPr>
          <p:cNvPr id="396292" name="Picture 4" descr="groshong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221163"/>
            <a:ext cx="2952750" cy="221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134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Brovi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68638"/>
            <a:ext cx="4198938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19" name="Picture 3" descr="broviac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88913"/>
            <a:ext cx="3744912" cy="282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395536" y="858000"/>
            <a:ext cx="328519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4000" dirty="0">
                <a:solidFill>
                  <a:schemeClr val="tx2"/>
                </a:solidFill>
              </a:rPr>
              <a:t>A punta aperta</a:t>
            </a:r>
          </a:p>
        </p:txBody>
      </p:sp>
    </p:spTree>
    <p:extLst>
      <p:ext uri="{BB962C8B-B14F-4D97-AF65-F5344CB8AC3E}">
        <p14:creationId xmlns:p14="http://schemas.microsoft.com/office/powerpoint/2010/main" val="5494178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Diapositiva4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92375"/>
            <a:ext cx="4538663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3" name="Picture 3" descr="valvola_grosh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33375"/>
            <a:ext cx="353695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499538" y="717393"/>
            <a:ext cx="404123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4000" dirty="0">
                <a:solidFill>
                  <a:schemeClr val="tx2"/>
                </a:solidFill>
              </a:rPr>
              <a:t>Con valvola distale</a:t>
            </a:r>
          </a:p>
        </p:txBody>
      </p:sp>
    </p:spTree>
    <p:extLst>
      <p:ext uri="{BB962C8B-B14F-4D97-AF65-F5344CB8AC3E}">
        <p14:creationId xmlns:p14="http://schemas.microsoft.com/office/powerpoint/2010/main" val="38436869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atetere PAS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44463"/>
            <a:ext cx="5211762" cy="439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5" name="Picture 3" descr="valvola PAS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3644900"/>
            <a:ext cx="33877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267127" y="5073650"/>
            <a:ext cx="49346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4000" dirty="0">
                <a:solidFill>
                  <a:schemeClr val="tx2"/>
                </a:solidFill>
              </a:rPr>
              <a:t>Con valvola prossimale</a:t>
            </a:r>
          </a:p>
        </p:txBody>
      </p:sp>
    </p:spTree>
    <p:extLst>
      <p:ext uri="{BB962C8B-B14F-4D97-AF65-F5344CB8AC3E}">
        <p14:creationId xmlns:p14="http://schemas.microsoft.com/office/powerpoint/2010/main" val="11666432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Diapositiva15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533400"/>
            <a:ext cx="4267200" cy="284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1" name="Picture 3" descr="Leon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3" y="3124200"/>
            <a:ext cx="4029075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455738" y="4600575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smtClean="0">
                <a:solidFill>
                  <a:srgbClr val="F7D47D"/>
                </a:solidFill>
              </a:rPr>
              <a:t>Doppio lume</a:t>
            </a:r>
          </a:p>
        </p:txBody>
      </p:sp>
    </p:spTree>
    <p:extLst>
      <p:ext uri="{BB962C8B-B14F-4D97-AF65-F5344CB8AC3E}">
        <p14:creationId xmlns:p14="http://schemas.microsoft.com/office/powerpoint/2010/main" val="396742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/>
          </a:bodyPr>
          <a:lstStyle/>
          <a:p>
            <a:r>
              <a:rPr lang="it-IT" altLang="it-IT" sz="6600" dirty="0">
                <a:latin typeface="Brush Script MT" panose="03060802040406070304" pitchFamily="66" charset="0"/>
              </a:rPr>
              <a:t>    Cateteri a lume multiplo</a:t>
            </a:r>
            <a:endParaRPr lang="it-IT" altLang="it-IT" sz="6600" dirty="0">
              <a:solidFill>
                <a:schemeClr val="hlink"/>
              </a:solidFill>
              <a:latin typeface="Brush Script MT" panose="03060802040406070304" pitchFamily="66" charset="0"/>
            </a:endParaRP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5373216"/>
            <a:ext cx="8229600" cy="4525963"/>
          </a:xfrm>
        </p:spPr>
        <p:txBody>
          <a:bodyPr/>
          <a:lstStyle/>
          <a:p>
            <a:endParaRPr lang="it-IT" altLang="it-IT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05073"/>
            <a:ext cx="4598191" cy="344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7240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800"/>
              <a:t>     Cateteri a lume multiplo: diametri interni</a:t>
            </a:r>
            <a:endParaRPr lang="it-IT" altLang="it-IT" sz="2800">
              <a:solidFill>
                <a:schemeClr val="hlink"/>
              </a:solidFill>
            </a:endParaRPr>
          </a:p>
        </p:txBody>
      </p:sp>
      <p:pic>
        <p:nvPicPr>
          <p:cNvPr id="23142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988840"/>
            <a:ext cx="6840537" cy="3621087"/>
          </a:xfrm>
        </p:spPr>
      </p:pic>
    </p:spTree>
    <p:extLst>
      <p:ext uri="{BB962C8B-B14F-4D97-AF65-F5344CB8AC3E}">
        <p14:creationId xmlns:p14="http://schemas.microsoft.com/office/powerpoint/2010/main" val="34794715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sz="4000" dirty="0">
                <a:latin typeface="Chiller" panose="04020404031007020602" pitchFamily="82" charset="0"/>
              </a:rPr>
              <a:t>    </a:t>
            </a:r>
            <a:r>
              <a:rPr lang="it-IT" altLang="it-IT" sz="6600" dirty="0">
                <a:latin typeface="Chiller" panose="04020404031007020602" pitchFamily="82" charset="0"/>
              </a:rPr>
              <a:t>Cateteri a lume multiplo</a:t>
            </a:r>
            <a:endParaRPr lang="it-IT" altLang="it-IT" sz="6600" dirty="0">
              <a:solidFill>
                <a:schemeClr val="hlink"/>
              </a:solidFill>
              <a:latin typeface="Chiller" panose="04020404031007020602" pitchFamily="82" charset="0"/>
            </a:endParaRP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 sz="2800" dirty="0" smtClean="0">
                <a:solidFill>
                  <a:schemeClr val="tx2"/>
                </a:solidFill>
              </a:rPr>
              <a:t> Consentono </a:t>
            </a:r>
            <a:r>
              <a:rPr lang="it-IT" altLang="it-IT" sz="2800" dirty="0">
                <a:solidFill>
                  <a:schemeClr val="tx2"/>
                </a:solidFill>
              </a:rPr>
              <a:t>di somministrare contemporaneamente due tipi di infusione, e quindi sono più versatili</a:t>
            </a:r>
            <a:r>
              <a:rPr lang="it-IT" altLang="it-IT" sz="2800" dirty="0" smtClean="0">
                <a:solidFill>
                  <a:schemeClr val="tx2"/>
                </a:solidFill>
              </a:rPr>
              <a:t>…</a:t>
            </a:r>
          </a:p>
          <a:p>
            <a:pPr marL="0" indent="0">
              <a:buNone/>
            </a:pPr>
            <a:endParaRPr lang="it-IT" altLang="it-IT" sz="2800" dirty="0">
              <a:solidFill>
                <a:schemeClr val="tx2"/>
              </a:solidFill>
            </a:endParaRPr>
          </a:p>
          <a:p>
            <a:r>
              <a:rPr lang="it-IT" altLang="it-IT" sz="2800" dirty="0">
                <a:solidFill>
                  <a:schemeClr val="tx2"/>
                </a:solidFill>
              </a:rPr>
              <a:t>D</a:t>
            </a:r>
            <a:r>
              <a:rPr lang="it-IT" altLang="it-IT" sz="2800" dirty="0" smtClean="0">
                <a:solidFill>
                  <a:schemeClr val="tx2"/>
                </a:solidFill>
              </a:rPr>
              <a:t>iametro maggiore</a:t>
            </a:r>
          </a:p>
          <a:p>
            <a:pPr marL="0" indent="0">
              <a:buNone/>
            </a:pPr>
            <a:endParaRPr lang="it-IT" altLang="it-IT" sz="2800" dirty="0">
              <a:solidFill>
                <a:schemeClr val="tx2"/>
              </a:solidFill>
            </a:endParaRPr>
          </a:p>
          <a:p>
            <a:r>
              <a:rPr lang="it-IT" altLang="it-IT" sz="2800" dirty="0" smtClean="0">
                <a:solidFill>
                  <a:schemeClr val="tx2"/>
                </a:solidFill>
              </a:rPr>
              <a:t>Più lumi ci sono più il lume sarà </a:t>
            </a:r>
            <a:r>
              <a:rPr lang="it-IT" altLang="it-IT" sz="2800" dirty="0">
                <a:solidFill>
                  <a:schemeClr val="tx2"/>
                </a:solidFill>
              </a:rPr>
              <a:t>di diametro minore </a:t>
            </a:r>
          </a:p>
        </p:txBody>
      </p:sp>
    </p:spTree>
    <p:extLst>
      <p:ext uri="{BB962C8B-B14F-4D97-AF65-F5344CB8AC3E}">
        <p14:creationId xmlns:p14="http://schemas.microsoft.com/office/powerpoint/2010/main" val="320519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Cateteri a lumi multipli</a:t>
            </a:r>
          </a:p>
        </p:txBody>
      </p:sp>
      <p:pic>
        <p:nvPicPr>
          <p:cNvPr id="334853" name="Picture 5" descr="lume forma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1772816"/>
            <a:ext cx="6802438" cy="3902075"/>
          </a:xfrm>
          <a:noFill/>
          <a:ln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924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3600" dirty="0"/>
              <a:t>Caratteristiche degli accessi a medio-lungo termine…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it-IT" altLang="it-IT" dirty="0"/>
              <a:t>Materiali ‘nobili’</a:t>
            </a:r>
          </a:p>
          <a:p>
            <a:pPr lvl="1">
              <a:lnSpc>
                <a:spcPct val="90000"/>
              </a:lnSpc>
            </a:pPr>
            <a:r>
              <a:rPr lang="it-IT" altLang="it-IT" dirty="0"/>
              <a:t>Minore % infezione/ostruzione/trombosi</a:t>
            </a:r>
          </a:p>
          <a:p>
            <a:pPr>
              <a:lnSpc>
                <a:spcPct val="90000"/>
              </a:lnSpc>
            </a:pPr>
            <a:r>
              <a:rPr lang="it-IT" altLang="it-IT" dirty="0"/>
              <a:t>Versatilità di uso</a:t>
            </a:r>
          </a:p>
          <a:p>
            <a:pPr lvl="1">
              <a:lnSpc>
                <a:spcPct val="90000"/>
              </a:lnSpc>
            </a:pPr>
            <a:r>
              <a:rPr lang="it-IT" altLang="it-IT" dirty="0"/>
              <a:t>Uso sia intra- che extra-ospedaliero</a:t>
            </a:r>
          </a:p>
          <a:p>
            <a:pPr lvl="1">
              <a:lnSpc>
                <a:spcPct val="90000"/>
              </a:lnSpc>
            </a:pPr>
            <a:r>
              <a:rPr lang="it-IT" altLang="it-IT" dirty="0"/>
              <a:t>Uso continuo ma anche discontinuo</a:t>
            </a:r>
          </a:p>
          <a:p>
            <a:pPr>
              <a:lnSpc>
                <a:spcPct val="90000"/>
              </a:lnSpc>
            </a:pPr>
            <a:r>
              <a:rPr lang="it-IT" altLang="it-IT" dirty="0"/>
              <a:t>Grande variabilità strutturale</a:t>
            </a:r>
          </a:p>
          <a:p>
            <a:pPr lvl="1">
              <a:lnSpc>
                <a:spcPct val="90000"/>
              </a:lnSpc>
            </a:pPr>
            <a:r>
              <a:rPr lang="it-IT" altLang="it-IT" dirty="0" err="1"/>
              <a:t>Tunnellizzati</a:t>
            </a:r>
            <a:r>
              <a:rPr lang="it-IT" altLang="it-IT" dirty="0"/>
              <a:t>, non </a:t>
            </a:r>
            <a:r>
              <a:rPr lang="it-IT" altLang="it-IT" dirty="0" err="1" smtClean="0"/>
              <a:t>tunnellizzati</a:t>
            </a:r>
            <a:endParaRPr lang="it-IT" altLang="it-IT" dirty="0"/>
          </a:p>
          <a:p>
            <a:pPr>
              <a:lnSpc>
                <a:spcPct val="90000"/>
              </a:lnSpc>
            </a:pPr>
            <a:r>
              <a:rPr lang="it-IT" altLang="it-IT" dirty="0"/>
              <a:t>Costo </a:t>
            </a:r>
            <a:r>
              <a:rPr lang="it-IT" altLang="it-IT" dirty="0" smtClean="0"/>
              <a:t>elevato</a:t>
            </a:r>
          </a:p>
          <a:p>
            <a:pPr>
              <a:lnSpc>
                <a:spcPct val="90000"/>
              </a:lnSpc>
            </a:pPr>
            <a:r>
              <a:rPr lang="it-IT" altLang="it-IT" dirty="0" smtClean="0"/>
              <a:t>Utilizzabili per un tempo prolungato ed indefinito (anni)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02423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it-IT"/>
              <a:t>Nuovi materiali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 dirty="0"/>
              <a:t>Cateteri ‘trattati’</a:t>
            </a:r>
          </a:p>
          <a:p>
            <a:pPr lvl="1"/>
            <a:r>
              <a:rPr lang="it-IT" altLang="it-IT" dirty="0"/>
              <a:t>Es. per acquisire proprietà antibatteriche</a:t>
            </a:r>
          </a:p>
          <a:p>
            <a:pPr lvl="2"/>
            <a:r>
              <a:rPr lang="it-IT" altLang="it-IT" dirty="0"/>
              <a:t>‘</a:t>
            </a:r>
            <a:r>
              <a:rPr lang="it-IT" altLang="it-IT" dirty="0" err="1"/>
              <a:t>coating</a:t>
            </a:r>
            <a:r>
              <a:rPr lang="it-IT" altLang="it-IT" dirty="0"/>
              <a:t>’ con farmaci</a:t>
            </a:r>
          </a:p>
          <a:p>
            <a:pPr lvl="3"/>
            <a:r>
              <a:rPr lang="it-IT" altLang="it-IT" dirty="0"/>
              <a:t>Antibiotici</a:t>
            </a:r>
          </a:p>
          <a:p>
            <a:pPr lvl="3"/>
            <a:r>
              <a:rPr lang="it-IT" altLang="it-IT" dirty="0"/>
              <a:t>Antisettici</a:t>
            </a:r>
          </a:p>
          <a:p>
            <a:pPr lvl="3"/>
            <a:r>
              <a:rPr lang="it-IT" altLang="it-IT" dirty="0"/>
              <a:t>Sulfamidici</a:t>
            </a:r>
          </a:p>
          <a:p>
            <a:pPr lvl="3"/>
            <a:r>
              <a:rPr lang="it-IT" altLang="it-IT" dirty="0"/>
              <a:t>Antimicotici</a:t>
            </a:r>
          </a:p>
          <a:p>
            <a:pPr lvl="2"/>
            <a:r>
              <a:rPr lang="it-IT" altLang="it-IT" dirty="0"/>
              <a:t>Rilascio di ioni (Ag)</a:t>
            </a:r>
          </a:p>
          <a:p>
            <a:pPr lvl="2"/>
            <a:r>
              <a:rPr lang="it-IT" altLang="it-IT" dirty="0"/>
              <a:t>Proprietà fisiche speciali (cariche +)</a:t>
            </a:r>
          </a:p>
        </p:txBody>
      </p:sp>
    </p:spTree>
    <p:extLst>
      <p:ext uri="{BB962C8B-B14F-4D97-AF65-F5344CB8AC3E}">
        <p14:creationId xmlns:p14="http://schemas.microsoft.com/office/powerpoint/2010/main" val="40737980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it-IT" sz="3200"/>
              <a:t>Cateteri ‘medicati’</a:t>
            </a:r>
          </a:p>
        </p:txBody>
      </p:sp>
      <p:pic>
        <p:nvPicPr>
          <p:cNvPr id="284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24000"/>
            <a:ext cx="6697662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0324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it-IT" sz="3200"/>
              <a:t>Cateteri ‘medicati’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arenR"/>
            </a:pPr>
            <a:r>
              <a:rPr lang="it-IT" altLang="it-IT" dirty="0"/>
              <a:t>Cateteri ricoperti (‘</a:t>
            </a:r>
            <a:r>
              <a:rPr lang="it-IT" altLang="it-IT" dirty="0" err="1"/>
              <a:t>coated</a:t>
            </a:r>
            <a:r>
              <a:rPr lang="it-IT" altLang="it-IT" dirty="0"/>
              <a:t>’) di antisettici o antibiotici, sulla superficie esterna e/o interna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it-IT" altLang="it-IT" dirty="0"/>
              <a:t>Cateteri a lento rilascio di ioni antisettici, incorporati nel materiale stesso del CVC (poliuretani trattati)</a:t>
            </a:r>
          </a:p>
        </p:txBody>
      </p:sp>
    </p:spTree>
    <p:extLst>
      <p:ext uri="{BB962C8B-B14F-4D97-AF65-F5344CB8AC3E}">
        <p14:creationId xmlns:p14="http://schemas.microsoft.com/office/powerpoint/2010/main" val="6223019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200"/>
              <a:t>Cateteri ‘coated’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 dirty="0"/>
              <a:t>Cateteri impregnati/ricoperti di antisettici o antibiotici:</a:t>
            </a:r>
          </a:p>
          <a:p>
            <a:pPr lvl="1"/>
            <a:r>
              <a:rPr lang="it-IT" altLang="it-IT" sz="2000" dirty="0"/>
              <a:t>‘</a:t>
            </a:r>
            <a:r>
              <a:rPr lang="it-IT" altLang="it-IT" sz="2000" dirty="0" err="1"/>
              <a:t>Coating</a:t>
            </a:r>
            <a:r>
              <a:rPr lang="it-IT" altLang="it-IT" sz="2000" dirty="0"/>
              <a:t>’ con antibiotici (</a:t>
            </a:r>
            <a:r>
              <a:rPr lang="it-IT" altLang="it-IT" sz="2000" dirty="0" err="1"/>
              <a:t>minociclina</a:t>
            </a:r>
            <a:r>
              <a:rPr lang="it-IT" altLang="it-IT" sz="2000" dirty="0"/>
              <a:t> + rifampicina) (</a:t>
            </a:r>
            <a:r>
              <a:rPr lang="it-IT" altLang="it-IT" sz="2000" i="1" dirty="0"/>
              <a:t>Cook</a:t>
            </a:r>
            <a:r>
              <a:rPr lang="it-IT" altLang="it-IT" sz="2000" dirty="0"/>
              <a:t>)</a:t>
            </a:r>
          </a:p>
          <a:p>
            <a:pPr lvl="1"/>
            <a:r>
              <a:rPr lang="it-IT" altLang="it-IT" sz="2000" dirty="0"/>
              <a:t>‘</a:t>
            </a:r>
            <a:r>
              <a:rPr lang="it-IT" altLang="it-IT" sz="2000" dirty="0" err="1"/>
              <a:t>Coating</a:t>
            </a:r>
            <a:r>
              <a:rPr lang="it-IT" altLang="it-IT" sz="2000" dirty="0"/>
              <a:t>’ con antisettici (</a:t>
            </a:r>
            <a:r>
              <a:rPr lang="it-IT" altLang="it-IT" sz="2000" dirty="0" err="1"/>
              <a:t>clorexidina</a:t>
            </a:r>
            <a:r>
              <a:rPr lang="it-IT" altLang="it-IT" sz="2000" dirty="0"/>
              <a:t> + </a:t>
            </a:r>
            <a:r>
              <a:rPr lang="it-IT" altLang="it-IT" sz="2000" dirty="0" err="1"/>
              <a:t>sulfadiazina</a:t>
            </a:r>
            <a:r>
              <a:rPr lang="it-IT" altLang="it-IT" sz="2000" dirty="0"/>
              <a:t>) (</a:t>
            </a:r>
            <a:r>
              <a:rPr lang="it-IT" altLang="it-IT" sz="2000" i="1" dirty="0"/>
              <a:t>Arrow</a:t>
            </a:r>
            <a:r>
              <a:rPr lang="it-IT" altLang="it-IT" sz="2000" dirty="0"/>
              <a:t>)</a:t>
            </a:r>
          </a:p>
          <a:p>
            <a:pPr lvl="1">
              <a:buFontTx/>
              <a:buNone/>
            </a:pPr>
            <a:r>
              <a:rPr lang="it-IT" altLang="it-IT" sz="2400" dirty="0"/>
              <a:t>	</a:t>
            </a:r>
            <a:endParaRPr lang="it-IT" altLang="it-IT" sz="2000" dirty="0"/>
          </a:p>
        </p:txBody>
      </p:sp>
    </p:spTree>
    <p:extLst>
      <p:ext uri="{BB962C8B-B14F-4D97-AF65-F5344CB8AC3E}">
        <p14:creationId xmlns:p14="http://schemas.microsoft.com/office/powerpoint/2010/main" val="30211130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200"/>
              <a:t>Cateteri ‘coated’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 dirty="0"/>
              <a:t>Cateteri impregnati/ricoperti di antisettici o antibiotici:</a:t>
            </a:r>
          </a:p>
          <a:p>
            <a:pPr lvl="1"/>
            <a:r>
              <a:rPr lang="it-IT" altLang="it-IT" sz="2000" dirty="0"/>
              <a:t>‘</a:t>
            </a:r>
            <a:r>
              <a:rPr lang="it-IT" altLang="it-IT" sz="2000" dirty="0" err="1"/>
              <a:t>Coating</a:t>
            </a:r>
            <a:r>
              <a:rPr lang="it-IT" altLang="it-IT" sz="2000" dirty="0"/>
              <a:t>’ con antibiotici (</a:t>
            </a:r>
            <a:r>
              <a:rPr lang="it-IT" altLang="it-IT" sz="2000" dirty="0" err="1"/>
              <a:t>minociclina</a:t>
            </a:r>
            <a:r>
              <a:rPr lang="it-IT" altLang="it-IT" sz="2000" dirty="0"/>
              <a:t> + rifampicina) (</a:t>
            </a:r>
            <a:r>
              <a:rPr lang="it-IT" altLang="it-IT" sz="2000" i="1" dirty="0"/>
              <a:t>Cook</a:t>
            </a:r>
            <a:r>
              <a:rPr lang="it-IT" altLang="it-IT" sz="2000" dirty="0"/>
              <a:t>)</a:t>
            </a:r>
          </a:p>
          <a:p>
            <a:pPr lvl="1"/>
            <a:r>
              <a:rPr lang="it-IT" altLang="it-IT" sz="2000" dirty="0"/>
              <a:t>‘</a:t>
            </a:r>
            <a:r>
              <a:rPr lang="it-IT" altLang="it-IT" sz="2000" dirty="0" err="1"/>
              <a:t>Coating</a:t>
            </a:r>
            <a:r>
              <a:rPr lang="it-IT" altLang="it-IT" sz="2000" dirty="0"/>
              <a:t>’ con antisettici (</a:t>
            </a:r>
            <a:r>
              <a:rPr lang="it-IT" altLang="it-IT" sz="2000" dirty="0" err="1"/>
              <a:t>clorexidina</a:t>
            </a:r>
            <a:r>
              <a:rPr lang="it-IT" altLang="it-IT" sz="2000" dirty="0"/>
              <a:t> + </a:t>
            </a:r>
            <a:r>
              <a:rPr lang="it-IT" altLang="it-IT" sz="2000" dirty="0" err="1"/>
              <a:t>sulfadiazina</a:t>
            </a:r>
            <a:r>
              <a:rPr lang="it-IT" altLang="it-IT" sz="2000" dirty="0"/>
              <a:t>) (</a:t>
            </a:r>
            <a:r>
              <a:rPr lang="it-IT" altLang="it-IT" sz="2000" i="1" dirty="0"/>
              <a:t>Arrow</a:t>
            </a:r>
            <a:r>
              <a:rPr lang="it-IT" altLang="it-IT" sz="2000" dirty="0"/>
              <a:t>)</a:t>
            </a:r>
          </a:p>
          <a:p>
            <a:pPr lvl="1">
              <a:buFontTx/>
              <a:buNone/>
            </a:pPr>
            <a:r>
              <a:rPr lang="it-IT" altLang="it-IT" sz="2400" dirty="0"/>
              <a:t>	</a:t>
            </a:r>
            <a:endParaRPr lang="it-IT" altLang="it-IT" sz="2000" dirty="0"/>
          </a:p>
        </p:txBody>
      </p:sp>
    </p:spTree>
    <p:extLst>
      <p:ext uri="{BB962C8B-B14F-4D97-AF65-F5344CB8AC3E}">
        <p14:creationId xmlns:p14="http://schemas.microsoft.com/office/powerpoint/2010/main" val="41240106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200"/>
              <a:t>Cateteri ‘coated’</a:t>
            </a:r>
          </a:p>
        </p:txBody>
      </p:sp>
      <p:pic>
        <p:nvPicPr>
          <p:cNvPr id="289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44675"/>
            <a:ext cx="6858000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1570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200" dirty="0"/>
              <a:t>Cateteri ‘</a:t>
            </a:r>
            <a:r>
              <a:rPr lang="it-IT" altLang="it-IT" sz="3200" dirty="0" err="1"/>
              <a:t>coated</a:t>
            </a:r>
            <a:r>
              <a:rPr lang="it-IT" altLang="it-IT" sz="3200" dirty="0"/>
              <a:t>’</a:t>
            </a:r>
            <a:endParaRPr lang="it-IT" altLang="it-IT" dirty="0">
              <a:solidFill>
                <a:srgbClr val="FFFF00"/>
              </a:solidFill>
            </a:endParaRP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it-IT" altLang="it-IT" sz="2400" dirty="0"/>
              <a:t>Tecnologia applicata soltanto CVC a breve termine</a:t>
            </a:r>
          </a:p>
          <a:p>
            <a:pPr lvl="1"/>
            <a:r>
              <a:rPr lang="it-IT" altLang="it-IT" sz="2400" dirty="0"/>
              <a:t>Il </a:t>
            </a:r>
            <a:r>
              <a:rPr lang="it-IT" altLang="it-IT" sz="2400" dirty="0" err="1"/>
              <a:t>coating</a:t>
            </a:r>
            <a:r>
              <a:rPr lang="it-IT" altLang="it-IT" sz="2400" dirty="0"/>
              <a:t> riguarda attualmente solo la superficie esterna: protezione dalle contaminazioni provenienti dalla cute (‘</a:t>
            </a:r>
            <a:r>
              <a:rPr lang="it-IT" altLang="it-IT" sz="2400" dirty="0" err="1"/>
              <a:t>skin</a:t>
            </a:r>
            <a:r>
              <a:rPr lang="it-IT" altLang="it-IT" sz="2400" dirty="0"/>
              <a:t>’), non dai raccordi (‘</a:t>
            </a:r>
            <a:r>
              <a:rPr lang="it-IT" altLang="it-IT" sz="2400" dirty="0" err="1"/>
              <a:t>hub</a:t>
            </a:r>
            <a:r>
              <a:rPr lang="it-IT" altLang="it-IT" sz="2400" dirty="0"/>
              <a:t>’)</a:t>
            </a:r>
          </a:p>
          <a:p>
            <a:pPr lvl="1"/>
            <a:r>
              <a:rPr lang="it-IT" altLang="it-IT" sz="2400" dirty="0"/>
              <a:t>Alto costo: necessità di dimostrare la costo-efficacia</a:t>
            </a:r>
          </a:p>
          <a:p>
            <a:pPr lvl="1"/>
            <a:r>
              <a:rPr lang="it-IT" altLang="it-IT" sz="2400" dirty="0"/>
              <a:t>Timori di allergie e di induzione di resistenze batteriche</a:t>
            </a:r>
          </a:p>
          <a:p>
            <a:pPr lvl="1"/>
            <a:r>
              <a:rPr lang="it-IT" altLang="it-IT" sz="2400" dirty="0"/>
              <a:t>Effetto antibatterico transitorio (una settimana?)</a:t>
            </a:r>
          </a:p>
        </p:txBody>
      </p:sp>
    </p:spTree>
    <p:extLst>
      <p:ext uri="{BB962C8B-B14F-4D97-AF65-F5344CB8AC3E}">
        <p14:creationId xmlns:p14="http://schemas.microsoft.com/office/powerpoint/2010/main" val="25850687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200"/>
              <a:t>Ioni argento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313" y="2128838"/>
            <a:ext cx="6838950" cy="27082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it-IT" sz="2800" dirty="0"/>
              <a:t>Caratteristiche:</a:t>
            </a:r>
          </a:p>
          <a:p>
            <a:pPr lvl="1">
              <a:lnSpc>
                <a:spcPct val="80000"/>
              </a:lnSpc>
            </a:pPr>
            <a:r>
              <a:rPr lang="it-IT" altLang="it-IT" sz="2400" dirty="0"/>
              <a:t>Attività battericida e fungicida (nota da secoli)</a:t>
            </a:r>
          </a:p>
          <a:p>
            <a:pPr lvl="1">
              <a:lnSpc>
                <a:spcPct val="80000"/>
              </a:lnSpc>
            </a:pPr>
            <a:r>
              <a:rPr lang="it-IT" altLang="it-IT" sz="2400" dirty="0"/>
              <a:t> Bassa tossicità</a:t>
            </a:r>
          </a:p>
          <a:p>
            <a:pPr lvl="1">
              <a:lnSpc>
                <a:spcPct val="80000"/>
              </a:lnSpc>
            </a:pPr>
            <a:r>
              <a:rPr lang="it-IT" altLang="it-IT" sz="2400" dirty="0"/>
              <a:t> Non rischio di allergie</a:t>
            </a:r>
          </a:p>
          <a:p>
            <a:pPr lvl="1">
              <a:lnSpc>
                <a:spcPct val="80000"/>
              </a:lnSpc>
            </a:pPr>
            <a:r>
              <a:rPr lang="it-IT" altLang="it-IT" sz="2400" dirty="0"/>
              <a:t> Non rischio di resistenze batteriche</a:t>
            </a:r>
          </a:p>
          <a:p>
            <a:pPr lvl="1">
              <a:lnSpc>
                <a:spcPct val="80000"/>
              </a:lnSpc>
            </a:pPr>
            <a:r>
              <a:rPr lang="it-IT" altLang="it-IT" sz="2400" dirty="0"/>
              <a:t> Facile incorporazione nei PUR, con varie tecnologie</a:t>
            </a:r>
          </a:p>
          <a:p>
            <a:pPr lvl="1">
              <a:lnSpc>
                <a:spcPct val="80000"/>
              </a:lnSpc>
            </a:pPr>
            <a:endParaRPr lang="it-IT" altLang="it-IT" sz="2400" dirty="0"/>
          </a:p>
        </p:txBody>
      </p:sp>
    </p:spTree>
    <p:extLst>
      <p:ext uri="{BB962C8B-B14F-4D97-AF65-F5344CB8AC3E}">
        <p14:creationId xmlns:p14="http://schemas.microsoft.com/office/powerpoint/2010/main" val="10174890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Conclusioni</a:t>
            </a:r>
            <a:endParaRPr lang="it-IT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387789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7200" dirty="0" smtClean="0">
                <a:latin typeface="Chiller" panose="04020404031007020602" pitchFamily="82" charset="0"/>
              </a:rPr>
              <a:t>……E QUINDI?</a:t>
            </a:r>
          </a:p>
          <a:p>
            <a:pPr marL="0" indent="0" algn="ctr">
              <a:buNone/>
            </a:pPr>
            <a:r>
              <a:rPr lang="it-IT" sz="7200" dirty="0" smtClean="0">
                <a:latin typeface="Chiller" panose="04020404031007020602" pitchFamily="82" charset="0"/>
              </a:rPr>
              <a:t>E’ semplice scegliere il </a:t>
            </a:r>
            <a:r>
              <a:rPr lang="it-IT" sz="7200" dirty="0" err="1" smtClean="0">
                <a:latin typeface="Chiller" panose="04020404031007020602" pitchFamily="82" charset="0"/>
              </a:rPr>
              <a:t>picc</a:t>
            </a:r>
            <a:r>
              <a:rPr lang="it-IT" sz="7200" dirty="0" smtClean="0">
                <a:latin typeface="Chiller" panose="04020404031007020602" pitchFamily="82" charset="0"/>
              </a:rPr>
              <a:t> giusto ?</a:t>
            </a:r>
            <a:endParaRPr lang="it-IT" sz="7200" dirty="0"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1654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altLang="it-IT" sz="8000" dirty="0">
                <a:latin typeface="Chiller" panose="04020404031007020602" pitchFamily="82" charset="0"/>
              </a:rPr>
              <a:t>Il problema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 dirty="0">
                <a:latin typeface="Comic Sans MS" panose="030F0702030302020204" pitchFamily="66" charset="0"/>
              </a:rPr>
              <a:t>Conoscere i presidii disponibili</a:t>
            </a:r>
          </a:p>
          <a:p>
            <a:r>
              <a:rPr lang="it-IT" altLang="it-IT" dirty="0">
                <a:latin typeface="Comic Sans MS" panose="030F0702030302020204" pitchFamily="66" charset="0"/>
              </a:rPr>
              <a:t>Conoscere le indicazioni</a:t>
            </a:r>
          </a:p>
          <a:p>
            <a:r>
              <a:rPr lang="it-IT" altLang="it-IT" dirty="0">
                <a:latin typeface="Comic Sans MS" panose="030F0702030302020204" pitchFamily="66" charset="0"/>
              </a:rPr>
              <a:t>Conoscere le precauzioni da utilizzare</a:t>
            </a:r>
          </a:p>
          <a:p>
            <a:pPr lvl="1"/>
            <a:r>
              <a:rPr lang="it-IT" altLang="it-IT" dirty="0">
                <a:latin typeface="Comic Sans MS" panose="030F0702030302020204" pitchFamily="66" charset="0"/>
              </a:rPr>
              <a:t>Durante l’impianto</a:t>
            </a:r>
          </a:p>
          <a:p>
            <a:pPr lvl="1"/>
            <a:r>
              <a:rPr lang="it-IT" altLang="it-IT" dirty="0">
                <a:latin typeface="Comic Sans MS" panose="030F0702030302020204" pitchFamily="66" charset="0"/>
              </a:rPr>
              <a:t>Durante la gestione</a:t>
            </a:r>
          </a:p>
        </p:txBody>
      </p:sp>
    </p:spTree>
    <p:extLst>
      <p:ext uri="{BB962C8B-B14F-4D97-AF65-F5344CB8AC3E}">
        <p14:creationId xmlns:p14="http://schemas.microsoft.com/office/powerpoint/2010/main" val="78921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857250"/>
            <a:ext cx="9144000" cy="785813"/>
          </a:xfrm>
        </p:spPr>
        <p:txBody>
          <a:bodyPr>
            <a:normAutofit fontScale="90000"/>
          </a:bodyPr>
          <a:lstStyle/>
          <a:p>
            <a:r>
              <a:rPr lang="it-IT" altLang="it-IT" smtClean="0"/>
              <a:t>Caratteristiche degli accessi venosi a medio/lungo termine</a:t>
            </a:r>
            <a:br>
              <a:rPr lang="it-IT" altLang="it-IT" smtClean="0"/>
            </a:br>
            <a:r>
              <a:rPr lang="it-IT" altLang="it-IT" smtClean="0"/>
              <a:t>(...PICC...)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2500313"/>
            <a:ext cx="7772400" cy="36433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altLang="it-IT" sz="2400" dirty="0" smtClean="0"/>
              <a:t>Utilizzati in situazioni cliniche che richiedono un accesso venoso stabile e affidabile (a) per periodi di tempo prolungati, (b) per uso discontinuo</a:t>
            </a:r>
          </a:p>
          <a:p>
            <a:pPr>
              <a:lnSpc>
                <a:spcPct val="90000"/>
              </a:lnSpc>
            </a:pPr>
            <a:r>
              <a:rPr lang="it-IT" altLang="it-IT" sz="2400" dirty="0" smtClean="0"/>
              <a:t>Materiali di massima biocompatibilità e </a:t>
            </a:r>
            <a:r>
              <a:rPr lang="it-IT" altLang="it-IT" sz="2400" dirty="0" err="1" smtClean="0"/>
              <a:t>biostabilità</a:t>
            </a:r>
            <a:r>
              <a:rPr lang="it-IT" altLang="it-IT" sz="2400" dirty="0" smtClean="0"/>
              <a:t> (attualmente: cateteri in silicone o poliuretano di nuova generazione) che assicurano una </a:t>
            </a:r>
            <a:r>
              <a:rPr lang="it-IT" altLang="it-IT" sz="2400" i="1" dirty="0" smtClean="0"/>
              <a:t>performance</a:t>
            </a:r>
            <a:r>
              <a:rPr lang="it-IT" altLang="it-IT" sz="2400" dirty="0" smtClean="0"/>
              <a:t> clinica di lunga durata</a:t>
            </a:r>
          </a:p>
          <a:p>
            <a:pPr>
              <a:lnSpc>
                <a:spcPct val="90000"/>
              </a:lnSpc>
            </a:pPr>
            <a:r>
              <a:rPr lang="it-IT" altLang="it-IT" sz="2400" dirty="0" smtClean="0"/>
              <a:t>Vasta scelta di presidi, a seconda della </a:t>
            </a:r>
            <a:r>
              <a:rPr lang="it-IT" altLang="it-IT" sz="2400" i="1" dirty="0" smtClean="0"/>
              <a:t>performance</a:t>
            </a:r>
            <a:r>
              <a:rPr lang="it-IT" altLang="it-IT" sz="2400" dirty="0" smtClean="0"/>
              <a:t> clinica richiesta </a:t>
            </a:r>
          </a:p>
          <a:p>
            <a:pPr>
              <a:lnSpc>
                <a:spcPct val="90000"/>
              </a:lnSpc>
            </a:pPr>
            <a:r>
              <a:rPr lang="it-IT" altLang="it-IT" sz="2400" dirty="0" smtClean="0"/>
              <a:t>Costo sovrapponibile</a:t>
            </a:r>
          </a:p>
        </p:txBody>
      </p:sp>
    </p:spTree>
    <p:extLst>
      <p:ext uri="{BB962C8B-B14F-4D97-AF65-F5344CB8AC3E}">
        <p14:creationId xmlns:p14="http://schemas.microsoft.com/office/powerpoint/2010/main" val="132237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077200" cy="3733800"/>
          </a:xfrm>
        </p:spPr>
        <p:txBody>
          <a:bodyPr>
            <a:normAutofit fontScale="92500" lnSpcReduction="20000"/>
          </a:bodyPr>
          <a:lstStyle/>
          <a:p>
            <a:pPr marL="533400" indent="-533400">
              <a:lnSpc>
                <a:spcPct val="90000"/>
              </a:lnSpc>
              <a:buFontTx/>
              <a:buNone/>
            </a:pPr>
            <a:endParaRPr lang="it-IT" altLang="it-IT" sz="2000" dirty="0">
              <a:solidFill>
                <a:schemeClr val="tx2"/>
              </a:solidFill>
            </a:endParaRP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it-IT" altLang="it-IT" sz="2000" dirty="0">
              <a:solidFill>
                <a:schemeClr val="tx2"/>
              </a:solidFill>
            </a:endParaRP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it-IT" altLang="it-IT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1</a:t>
            </a:r>
            <a:r>
              <a:rPr lang="it-IT" altLang="it-IT" sz="2000" dirty="0">
                <a:latin typeface="Comic Sans MS" panose="030F0702030302020204" pitchFamily="66" charset="0"/>
              </a:rPr>
              <a:t>) … dei committenti (oncologi – radioterapisti - internisti):</a:t>
            </a:r>
          </a:p>
          <a:p>
            <a:pPr marL="914400" lvl="1" indent="-457200"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2000" dirty="0">
                <a:latin typeface="Comic Sans MS" panose="030F0702030302020204" pitchFamily="66" charset="0"/>
              </a:rPr>
              <a:t>	- conoscere i presidii disponibili e le loro indicazioni</a:t>
            </a:r>
          </a:p>
          <a:p>
            <a:pPr marL="914400" lvl="1" indent="-457200"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2000" dirty="0">
                <a:latin typeface="Comic Sans MS" panose="030F0702030302020204" pitchFamily="66" charset="0"/>
              </a:rPr>
              <a:t>	- saper ragionare in termini di costo-efficacia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it-IT" altLang="it-IT" sz="2000" dirty="0">
              <a:latin typeface="Comic Sans MS" panose="030F0702030302020204" pitchFamily="66" charset="0"/>
            </a:endParaRP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it-IT" altLang="it-IT" sz="2000" dirty="0">
                <a:latin typeface="Comic Sans MS" panose="030F0702030302020204" pitchFamily="66" charset="0"/>
              </a:rPr>
              <a:t>2) …di chi impianta (anestesisti – chirurghi – </a:t>
            </a:r>
            <a:r>
              <a:rPr lang="it-IT" altLang="it-IT" sz="2000" dirty="0" smtClean="0">
                <a:latin typeface="Comic Sans MS" panose="030F0702030302020204" pitchFamily="66" charset="0"/>
              </a:rPr>
              <a:t>radiologi- infermieri):</a:t>
            </a:r>
            <a:endParaRPr lang="it-IT" altLang="it-IT" sz="2000" dirty="0">
              <a:latin typeface="Comic Sans MS" panose="030F0702030302020204" pitchFamily="66" charset="0"/>
            </a:endParaRP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it-IT" altLang="it-IT" sz="2000" dirty="0">
                <a:latin typeface="Comic Sans MS" panose="030F0702030302020204" pitchFamily="66" charset="0"/>
              </a:rPr>
              <a:t>		- conoscere i presidii e i materiali 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it-IT" altLang="it-IT" sz="2000" dirty="0">
                <a:latin typeface="Comic Sans MS" panose="030F0702030302020204" pitchFamily="66" charset="0"/>
              </a:rPr>
              <a:t>		- capire la specificità dell’impianto a medio/lungo termine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it-IT" altLang="it-IT" sz="2000" dirty="0">
              <a:latin typeface="Comic Sans MS" panose="030F0702030302020204" pitchFamily="66" charset="0"/>
            </a:endParaRP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it-IT" altLang="it-IT" sz="2000" dirty="0">
                <a:latin typeface="Comic Sans MS" panose="030F0702030302020204" pitchFamily="66" charset="0"/>
              </a:rPr>
              <a:t>3) …di chi utilizza  (infermieri)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it-IT" altLang="it-IT" sz="2000" dirty="0">
                <a:latin typeface="Comic Sans MS" panose="030F0702030302020204" pitchFamily="66" charset="0"/>
              </a:rPr>
              <a:t>		- prendere coscienza della loro nuova professionalità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it-IT" altLang="it-IT" sz="2000" dirty="0">
                <a:latin typeface="Comic Sans MS" panose="030F0702030302020204" pitchFamily="66" charset="0"/>
              </a:rPr>
              <a:t>		- diffondere la cultura del ‘risparmio del patrimonio venoso’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it-IT" altLang="it-IT" sz="2000" dirty="0"/>
          </a:p>
        </p:txBody>
      </p:sp>
      <p:sp>
        <p:nvSpPr>
          <p:cNvPr id="427011" name="Rectangle 3"/>
          <p:cNvSpPr>
            <a:spLocks noChangeArrowheads="1"/>
          </p:cNvSpPr>
          <p:nvPr/>
        </p:nvSpPr>
        <p:spPr bwMode="auto">
          <a:xfrm>
            <a:off x="838200" y="3581400"/>
            <a:ext cx="2895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endParaRPr lang="it-IT" altLang="it-IT" sz="280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it-IT" altLang="it-IT" sz="2800"/>
          </a:p>
        </p:txBody>
      </p:sp>
      <p:sp>
        <p:nvSpPr>
          <p:cNvPr id="427012" name="Rectangle 4"/>
          <p:cNvSpPr>
            <a:spLocks noChangeArrowheads="1"/>
          </p:cNvSpPr>
          <p:nvPr/>
        </p:nvSpPr>
        <p:spPr bwMode="auto">
          <a:xfrm>
            <a:off x="1219200" y="1981200"/>
            <a:ext cx="6096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2701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sz="3600" dirty="0">
                <a:latin typeface="Chiller" panose="04020404031007020602" pitchFamily="82" charset="0"/>
              </a:rPr>
              <a:t>..ed è un problema di </a:t>
            </a:r>
            <a:r>
              <a:rPr lang="it-IT" altLang="it-IT" sz="3600" u="sng" dirty="0">
                <a:latin typeface="Chiller" panose="04020404031007020602" pitchFamily="82" charset="0"/>
              </a:rPr>
              <a:t>evoluzione culturale specifica</a:t>
            </a:r>
            <a:r>
              <a:rPr lang="it-IT" altLang="it-IT" sz="3600" dirty="0">
                <a:latin typeface="Chiller" panose="04020404031007020602" pitchFamily="8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20260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>
            <a:normAutofit/>
          </a:bodyPr>
          <a:lstStyle/>
          <a:p>
            <a:r>
              <a:rPr lang="it-IT" sz="6600" dirty="0" smtClean="0">
                <a:latin typeface="Chiller" panose="04020404031007020602" pitchFamily="82" charset="0"/>
              </a:rPr>
              <a:t>Grazie per la cortese attenzione</a:t>
            </a:r>
            <a:endParaRPr lang="it-IT" sz="6600" dirty="0">
              <a:latin typeface="Chiller" panose="040204040310070206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660952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71438" y="0"/>
            <a:ext cx="9144000" cy="1000125"/>
          </a:xfrm>
        </p:spPr>
        <p:txBody>
          <a:bodyPr/>
          <a:lstStyle/>
          <a:p>
            <a:r>
              <a:rPr lang="it-IT" altLang="it-IT" smtClean="0"/>
              <a:t>Cateteri PICC</a:t>
            </a:r>
            <a:endParaRPr lang="en-US" altLang="it-IT" smtClean="0"/>
          </a:p>
        </p:txBody>
      </p:sp>
      <p:pic>
        <p:nvPicPr>
          <p:cNvPr id="4" name="Picture 4" descr="cov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1"/>
          <a:stretch>
            <a:fillRect/>
          </a:stretch>
        </p:blipFill>
        <p:spPr>
          <a:xfrm>
            <a:off x="2714625" y="2571750"/>
            <a:ext cx="2611438" cy="3643313"/>
          </a:xfrm>
          <a:noFill/>
        </p:spPr>
      </p:pic>
      <p:pic>
        <p:nvPicPr>
          <p:cNvPr id="16388" name="Picture 12" descr="power-picc-no-k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857750"/>
            <a:ext cx="2857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 descr="GroshongPic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14438"/>
            <a:ext cx="3429000" cy="379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 descr="ClearVue Cathe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000125"/>
            <a:ext cx="33575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4" descr="Gro NXT 3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313"/>
            <a:ext cx="23526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53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PICC sch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970088"/>
            <a:ext cx="4578350" cy="488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10"/>
          <p:cNvSpPr txBox="1">
            <a:spLocks noChangeArrowheads="1"/>
          </p:cNvSpPr>
          <p:nvPr/>
        </p:nvSpPr>
        <p:spPr bwMode="auto">
          <a:xfrm>
            <a:off x="1700213" y="461963"/>
            <a:ext cx="617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3600" b="1" i="1" dirty="0">
                <a:solidFill>
                  <a:schemeClr val="accent6">
                    <a:lumMod val="75000"/>
                  </a:schemeClr>
                </a:solidFill>
              </a:rPr>
              <a:t>CATETERE PICC</a:t>
            </a:r>
            <a:endParaRPr lang="it-IT" altLang="it-IT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412" name="Line 11"/>
          <p:cNvSpPr>
            <a:spLocks noChangeShapeType="1"/>
          </p:cNvSpPr>
          <p:nvPr/>
        </p:nvSpPr>
        <p:spPr bwMode="auto">
          <a:xfrm>
            <a:off x="1547813" y="1236663"/>
            <a:ext cx="6477000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7413" name="Rectangle 14"/>
          <p:cNvSpPr>
            <a:spLocks noChangeArrowheads="1"/>
          </p:cNvSpPr>
          <p:nvPr/>
        </p:nvSpPr>
        <p:spPr bwMode="auto">
          <a:xfrm>
            <a:off x="3200400" y="2438400"/>
            <a:ext cx="5791200" cy="4376738"/>
          </a:xfrm>
          <a:prstGeom prst="rect">
            <a:avLst/>
          </a:pr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i="1">
                <a:solidFill>
                  <a:srgbClr val="FFCC00"/>
                </a:solidFill>
              </a:rPr>
              <a:t>Centrale </a:t>
            </a:r>
            <a:r>
              <a:rPr lang="it-IT" altLang="it-IT" sz="2400" b="1" i="1">
                <a:solidFill>
                  <a:srgbClr val="FFFFFF"/>
                </a:solidFill>
              </a:rPr>
              <a:t>introdotto per via periferica</a:t>
            </a:r>
            <a:endParaRPr lang="it-IT" altLang="it-IT" b="1" i="1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i="1">
                <a:solidFill>
                  <a:srgbClr val="FFFFFF"/>
                </a:solidFill>
              </a:rPr>
              <a:t>	- SI’ soluzioni ipertoniche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i="1">
                <a:solidFill>
                  <a:srgbClr val="FFFFFF"/>
                </a:solidFill>
              </a:rPr>
              <a:t>	- SI’ farmaci vescicanti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i="1">
                <a:solidFill>
                  <a:srgbClr val="FFFFFF"/>
                </a:solidFill>
              </a:rPr>
              <a:t>Lunghezza 40 – 60 cm.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it-IT" altLang="it-IT" b="1" i="1">
                <a:solidFill>
                  <a:srgbClr val="FFFFFF"/>
                </a:solidFill>
              </a:rPr>
              <a:t>	- Piccolo calibro (14G - 25G  o 6Fr 2Fr)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it-IT" altLang="it-IT" b="1" i="1">
                <a:solidFill>
                  <a:srgbClr val="FFFFFF"/>
                </a:solidFill>
              </a:rPr>
              <a:t>	- Morbido, flessibile, biocompatibile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it-IT" altLang="it-IT" b="1" i="1">
                <a:solidFill>
                  <a:srgbClr val="FFFFFF"/>
                </a:solidFill>
              </a:rPr>
              <a:t>	- Silicone o poliuretano 3^ generazione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it-IT" altLang="it-IT" b="1" i="1">
                <a:solidFill>
                  <a:srgbClr val="FFFFFF"/>
                </a:solidFill>
              </a:rPr>
              <a:t>	- Valvolato o non valvolato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it-IT" altLang="it-IT" b="1" i="1">
                <a:solidFill>
                  <a:srgbClr val="FFFFFF"/>
                </a:solidFill>
              </a:rPr>
              <a:t>	- Monolume, Bilume, Trilume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it-IT" altLang="it-IT" b="1" i="1">
                <a:solidFill>
                  <a:srgbClr val="FFFFFF"/>
                </a:solidFill>
              </a:rPr>
              <a:t>	- Power resistant 5ml/sec 300 PSI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it-IT" altLang="it-IT" sz="2400" b="1" i="1">
                <a:solidFill>
                  <a:srgbClr val="FFFFFF"/>
                </a:solidFill>
              </a:rPr>
              <a:t>A </a:t>
            </a:r>
            <a:r>
              <a:rPr lang="it-IT" altLang="it-IT" sz="2400" b="1" i="1">
                <a:solidFill>
                  <a:srgbClr val="FFCC00"/>
                </a:solidFill>
              </a:rPr>
              <a:t>Medio/Lungo </a:t>
            </a:r>
            <a:r>
              <a:rPr lang="it-IT" altLang="it-IT" sz="2400" b="1" i="1">
                <a:solidFill>
                  <a:srgbClr val="FFFFFF"/>
                </a:solidFill>
              </a:rPr>
              <a:t>termine (1 – 12 mesi)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i="1">
                <a:solidFill>
                  <a:srgbClr val="FFFFFF"/>
                </a:solidFill>
              </a:rPr>
              <a:t>	- SI’ utilizzo discontinuo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i="1">
                <a:solidFill>
                  <a:srgbClr val="FFFFFF"/>
                </a:solidFill>
              </a:rPr>
              <a:t>	- SI’ utilizzo extraospedaliero </a:t>
            </a:r>
          </a:p>
        </p:txBody>
      </p:sp>
      <p:sp>
        <p:nvSpPr>
          <p:cNvPr id="17414" name="Oval 15"/>
          <p:cNvSpPr>
            <a:spLocks noChangeArrowheads="1"/>
          </p:cNvSpPr>
          <p:nvPr/>
        </p:nvSpPr>
        <p:spPr bwMode="auto">
          <a:xfrm>
            <a:off x="2133600" y="4800600"/>
            <a:ext cx="228600" cy="3048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17415" name="Rectangle 17"/>
          <p:cNvSpPr>
            <a:spLocks noChangeArrowheads="1"/>
          </p:cNvSpPr>
          <p:nvPr/>
        </p:nvSpPr>
        <p:spPr bwMode="auto">
          <a:xfrm>
            <a:off x="1701800" y="1387475"/>
            <a:ext cx="6470650" cy="457200"/>
          </a:xfrm>
          <a:prstGeom prst="rect">
            <a:avLst/>
          </a:pr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i="1">
                <a:solidFill>
                  <a:srgbClr val="FFCC00"/>
                </a:solidFill>
              </a:rPr>
              <a:t>P</a:t>
            </a:r>
            <a:r>
              <a:rPr lang="it-IT" altLang="it-IT" sz="2400" b="1" i="1">
                <a:solidFill>
                  <a:srgbClr val="FFFFFF"/>
                </a:solidFill>
              </a:rPr>
              <a:t>eripherally </a:t>
            </a:r>
            <a:r>
              <a:rPr lang="it-IT" altLang="it-IT" sz="2400" b="1" i="1">
                <a:solidFill>
                  <a:srgbClr val="FFCC00"/>
                </a:solidFill>
              </a:rPr>
              <a:t>I</a:t>
            </a:r>
            <a:r>
              <a:rPr lang="it-IT" altLang="it-IT" sz="2400" b="1" i="1">
                <a:solidFill>
                  <a:srgbClr val="FFFFFF"/>
                </a:solidFill>
              </a:rPr>
              <a:t>nserted </a:t>
            </a:r>
            <a:r>
              <a:rPr lang="it-IT" altLang="it-IT" sz="2400" b="1" i="1">
                <a:solidFill>
                  <a:srgbClr val="FFCC00"/>
                </a:solidFill>
              </a:rPr>
              <a:t>C</a:t>
            </a:r>
            <a:r>
              <a:rPr lang="it-IT" altLang="it-IT" sz="2400" b="1" i="1">
                <a:solidFill>
                  <a:srgbClr val="FFFFFF"/>
                </a:solidFill>
              </a:rPr>
              <a:t>entral </a:t>
            </a:r>
            <a:r>
              <a:rPr lang="it-IT" altLang="it-IT" sz="2400" b="1" i="1">
                <a:solidFill>
                  <a:srgbClr val="FFCC00"/>
                </a:solidFill>
              </a:rPr>
              <a:t>C</a:t>
            </a:r>
            <a:r>
              <a:rPr lang="it-IT" altLang="it-IT" sz="2400" b="1" i="1">
                <a:solidFill>
                  <a:srgbClr val="FFFFFF"/>
                </a:solidFill>
              </a:rPr>
              <a:t>atheter</a:t>
            </a:r>
          </a:p>
        </p:txBody>
      </p:sp>
    </p:spTree>
    <p:extLst>
      <p:ext uri="{BB962C8B-B14F-4D97-AF65-F5344CB8AC3E}">
        <p14:creationId xmlns:p14="http://schemas.microsoft.com/office/powerpoint/2010/main" val="3802850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dirty="0" smtClean="0"/>
              <a:t>Cateteri PICC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2672" y="908720"/>
            <a:ext cx="7772400" cy="4343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endParaRPr lang="it-IT" altLang="it-IT" dirty="0" smtClean="0"/>
          </a:p>
          <a:p>
            <a:pPr>
              <a:lnSpc>
                <a:spcPct val="90000"/>
              </a:lnSpc>
            </a:pPr>
            <a:r>
              <a:rPr lang="it-IT" altLang="it-IT" dirty="0" smtClean="0"/>
              <a:t>Da utilizzare per infusioni </a:t>
            </a:r>
            <a:r>
              <a:rPr lang="it-IT" altLang="it-IT" u="sng" dirty="0" smtClean="0"/>
              <a:t>centrali </a:t>
            </a:r>
            <a:r>
              <a:rPr lang="it-IT" altLang="it-IT" dirty="0" smtClean="0"/>
              <a:t>previste per &gt; 7 gg e &lt;12 mesi</a:t>
            </a:r>
          </a:p>
          <a:p>
            <a:pPr>
              <a:lnSpc>
                <a:spcPct val="90000"/>
              </a:lnSpc>
            </a:pPr>
            <a:r>
              <a:rPr lang="it-IT" altLang="it-IT" dirty="0" smtClean="0"/>
              <a:t>Catetere con lunghezza fra 40 e 60 cm</a:t>
            </a:r>
          </a:p>
          <a:p>
            <a:pPr>
              <a:lnSpc>
                <a:spcPct val="90000"/>
              </a:lnSpc>
            </a:pPr>
            <a:r>
              <a:rPr lang="it-IT" altLang="it-IT" dirty="0" smtClean="0"/>
              <a:t>Costo medio alto</a:t>
            </a:r>
          </a:p>
          <a:p>
            <a:pPr>
              <a:lnSpc>
                <a:spcPct val="90000"/>
              </a:lnSpc>
            </a:pPr>
            <a:r>
              <a:rPr lang="it-IT" altLang="it-IT" dirty="0" smtClean="0"/>
              <a:t>Silicone o PUR alifatici</a:t>
            </a:r>
          </a:p>
          <a:p>
            <a:pPr>
              <a:lnSpc>
                <a:spcPct val="90000"/>
              </a:lnSpc>
            </a:pPr>
            <a:r>
              <a:rPr lang="it-IT" altLang="it-IT" dirty="0" err="1" smtClean="0"/>
              <a:t>Valvolati</a:t>
            </a:r>
            <a:r>
              <a:rPr lang="it-IT" altLang="it-IT" dirty="0" smtClean="0"/>
              <a:t> o non </a:t>
            </a:r>
            <a:r>
              <a:rPr lang="it-IT" altLang="it-IT" dirty="0" err="1" smtClean="0"/>
              <a:t>valvolati</a:t>
            </a:r>
            <a:endParaRPr lang="it-IT" altLang="it-IT" dirty="0" smtClean="0"/>
          </a:p>
          <a:p>
            <a:pPr>
              <a:lnSpc>
                <a:spcPct val="90000"/>
              </a:lnSpc>
            </a:pPr>
            <a:r>
              <a:rPr lang="it-IT" altLang="it-IT" dirty="0" smtClean="0"/>
              <a:t>Vari calibri</a:t>
            </a:r>
          </a:p>
          <a:p>
            <a:pPr>
              <a:lnSpc>
                <a:spcPct val="90000"/>
              </a:lnSpc>
            </a:pPr>
            <a:r>
              <a:rPr lang="it-IT" altLang="it-IT" dirty="0" smtClean="0"/>
              <a:t>Rimuovere soltanto a fine uso o in caso di complicanza</a:t>
            </a:r>
          </a:p>
          <a:p>
            <a:pPr>
              <a:lnSpc>
                <a:spcPct val="90000"/>
              </a:lnSpc>
            </a:pPr>
            <a:r>
              <a:rPr lang="it-IT" altLang="it-IT" b="1" dirty="0" smtClean="0"/>
              <a:t>Inserzione infermieristica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566006"/>
            <a:ext cx="20097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2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PICC - vantaggi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altLang="it-IT" sz="2800" smtClean="0"/>
              <a:t>Durata prolungata (&lt; 12 mesi)</a:t>
            </a:r>
          </a:p>
          <a:p>
            <a:pPr>
              <a:lnSpc>
                <a:spcPct val="90000"/>
              </a:lnSpc>
            </a:pPr>
            <a:r>
              <a:rPr lang="it-IT" altLang="it-IT" sz="2800" smtClean="0"/>
              <a:t>Accesso anche discontinuo</a:t>
            </a:r>
          </a:p>
          <a:p>
            <a:pPr>
              <a:lnSpc>
                <a:spcPct val="90000"/>
              </a:lnSpc>
            </a:pPr>
            <a:r>
              <a:rPr lang="it-IT" altLang="it-IT" sz="2800" smtClean="0"/>
              <a:t>Possibilità di utilizzare anche NP con osmolarità &gt; 800 mOsm/l</a:t>
            </a:r>
          </a:p>
          <a:p>
            <a:pPr>
              <a:lnSpc>
                <a:spcPct val="90000"/>
              </a:lnSpc>
            </a:pPr>
            <a:r>
              <a:rPr lang="it-IT" altLang="it-IT" sz="2800" smtClean="0"/>
              <a:t>Basso rischio di CRBSI: 1/1000gg</a:t>
            </a:r>
          </a:p>
          <a:p>
            <a:pPr>
              <a:lnSpc>
                <a:spcPct val="90000"/>
              </a:lnSpc>
            </a:pPr>
            <a:r>
              <a:rPr lang="it-IT" altLang="it-IT" sz="2800" smtClean="0"/>
              <a:t>Specifici vantaggi della inserzione ecoguidata:</a:t>
            </a:r>
          </a:p>
          <a:p>
            <a:pPr lvl="1">
              <a:lnSpc>
                <a:spcPct val="90000"/>
              </a:lnSpc>
            </a:pPr>
            <a:r>
              <a:rPr lang="it-IT" altLang="it-IT" sz="2400" smtClean="0"/>
              <a:t>Possibilità di inserirli anche nel paziente ‘senza vene’</a:t>
            </a:r>
          </a:p>
          <a:p>
            <a:pPr lvl="1">
              <a:lnSpc>
                <a:spcPct val="90000"/>
              </a:lnSpc>
            </a:pPr>
            <a:r>
              <a:rPr lang="it-IT" altLang="it-IT" sz="2400" smtClean="0"/>
              <a:t>Minime complicanze locali</a:t>
            </a:r>
          </a:p>
          <a:p>
            <a:pPr>
              <a:lnSpc>
                <a:spcPct val="90000"/>
              </a:lnSpc>
            </a:pPr>
            <a:endParaRPr lang="it-IT" altLang="it-IT" sz="2800" smtClean="0">
              <a:solidFill>
                <a:srgbClr val="FFFF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208" y="4725144"/>
            <a:ext cx="2835792" cy="188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0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imono">
  <a:themeElements>
    <a:clrScheme name="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1361</Words>
  <Application>Microsoft Office PowerPoint</Application>
  <PresentationFormat>Presentazione su schermo (4:3)</PresentationFormat>
  <Paragraphs>292</Paragraphs>
  <Slides>51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51</vt:i4>
      </vt:variant>
    </vt:vector>
  </HeadingPairs>
  <TitlesOfParts>
    <vt:vector size="53" baseType="lpstr">
      <vt:lpstr>Tema di Office</vt:lpstr>
      <vt:lpstr>Kimono</vt:lpstr>
      <vt:lpstr>Presentazione standard di PowerPoint</vt:lpstr>
      <vt:lpstr>Presentazione  PICC</vt:lpstr>
      <vt:lpstr>Classificazione degli accessi venosi</vt:lpstr>
      <vt:lpstr>Caratteristiche degli accessi a medio-lungo termine…</vt:lpstr>
      <vt:lpstr>Caratteristiche degli accessi venosi a medio/lungo termine (...PICC...)</vt:lpstr>
      <vt:lpstr>Cateteri PICC</vt:lpstr>
      <vt:lpstr>Presentazione standard di PowerPoint</vt:lpstr>
      <vt:lpstr>Cateteri PICC</vt:lpstr>
      <vt:lpstr>PICC - vantaggi</vt:lpstr>
      <vt:lpstr>PICC - vantaggi</vt:lpstr>
      <vt:lpstr>PICC – rischio CRBSI</vt:lpstr>
      <vt:lpstr>PICC - svantaggi</vt:lpstr>
      <vt:lpstr>Flussi dei PICC</vt:lpstr>
      <vt:lpstr>PICC: Possibilità d’uso</vt:lpstr>
      <vt:lpstr>Vantaggi dei PICC vs. vie periferiche</vt:lpstr>
      <vt:lpstr>Vantaggi dei PICC vs. CVC</vt:lpstr>
      <vt:lpstr>Quali materiali?</vt:lpstr>
      <vt:lpstr>Silicone</vt:lpstr>
      <vt:lpstr>CAUTION !</vt:lpstr>
      <vt:lpstr>Una eccezione: il silicone dei cateteri Groshong</vt:lpstr>
      <vt:lpstr>Lesioni del silicone</vt:lpstr>
      <vt:lpstr>Poliuretani</vt:lpstr>
      <vt:lpstr>    Poliuretani</vt:lpstr>
      <vt:lpstr> Svantaggi dei poliuretani</vt:lpstr>
      <vt:lpstr>Problema emergente</vt:lpstr>
      <vt:lpstr>Power Injectors</vt:lpstr>
      <vt:lpstr>Quando utilizzare un dispositivo Power Injection</vt:lpstr>
      <vt:lpstr>Cateteri resistenti ad alte pressioni</vt:lpstr>
      <vt:lpstr>Presentazione standard di PowerPoint</vt:lpstr>
      <vt:lpstr>   Calibro del catetere</vt:lpstr>
      <vt:lpstr>CAUTION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Cateteri a lume multiplo</vt:lpstr>
      <vt:lpstr>     Cateteri a lume multiplo: diametri interni</vt:lpstr>
      <vt:lpstr>    Cateteri a lume multiplo</vt:lpstr>
      <vt:lpstr>Cateteri a lumi multipli</vt:lpstr>
      <vt:lpstr>Nuovi materiali</vt:lpstr>
      <vt:lpstr>Cateteri ‘medicati’</vt:lpstr>
      <vt:lpstr>Cateteri ‘medicati’</vt:lpstr>
      <vt:lpstr>Cateteri ‘coated’</vt:lpstr>
      <vt:lpstr>Cateteri ‘coated’</vt:lpstr>
      <vt:lpstr>Cateteri ‘coated’</vt:lpstr>
      <vt:lpstr>Cateteri ‘coated’</vt:lpstr>
      <vt:lpstr>Ioni argento</vt:lpstr>
      <vt:lpstr>Conclusioni</vt:lpstr>
      <vt:lpstr>Il problema</vt:lpstr>
      <vt:lpstr>..ed è un problema di evoluzione culturale specifica…</vt:lpstr>
      <vt:lpstr>Grazie per la cortese attenzione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ILLUSTRAZIONE PICC</dc:title>
  <dc:creator>Gianfranco</dc:creator>
  <cp:lastModifiedBy>Gianfranco</cp:lastModifiedBy>
  <cp:revision>29</cp:revision>
  <dcterms:created xsi:type="dcterms:W3CDTF">2014-10-27T16:25:00Z</dcterms:created>
  <dcterms:modified xsi:type="dcterms:W3CDTF">2014-11-12T20:42:03Z</dcterms:modified>
</cp:coreProperties>
</file>